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66" r:id="rId4"/>
    <p:sldId id="267" r:id="rId5"/>
    <p:sldId id="273" r:id="rId6"/>
    <p:sldId id="268" r:id="rId7"/>
    <p:sldId id="269" r:id="rId8"/>
    <p:sldId id="274" r:id="rId9"/>
    <p:sldId id="264" r:id="rId10"/>
    <p:sldId id="275" r:id="rId11"/>
    <p:sldId id="279" r:id="rId12"/>
    <p:sldId id="277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pos="7176" userDrawn="1">
          <p15:clr>
            <a:srgbClr val="A4A3A4"/>
          </p15:clr>
        </p15:guide>
        <p15:guide id="5" orient="horz" pos="4056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5DC"/>
    <a:srgbClr val="184F95"/>
    <a:srgbClr val="60B9E7"/>
    <a:srgbClr val="D0EBF8"/>
    <a:srgbClr val="0D2B53"/>
    <a:srgbClr val="EFC31A"/>
    <a:srgbClr val="31282E"/>
    <a:srgbClr val="221D20"/>
    <a:srgbClr val="7F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4" autoAdjust="0"/>
    <p:restoredTop sz="91935" autoAdjust="0"/>
  </p:normalViewPr>
  <p:slideViewPr>
    <p:cSldViewPr snapToGrid="0" showGuides="1">
      <p:cViewPr varScale="1">
        <p:scale>
          <a:sx n="82" d="100"/>
          <a:sy n="82" d="100"/>
        </p:scale>
        <p:origin x="1214" y="72"/>
      </p:cViewPr>
      <p:guideLst>
        <p:guide orient="horz" pos="2160"/>
        <p:guide pos="3840"/>
        <p:guide pos="504"/>
        <p:guide pos="7176"/>
        <p:guide orient="horz" pos="405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0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19B0-B3F9-4101-81FA-97E2F7049791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C122D-13D6-44DB-B753-022947A6E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C122D-13D6-44DB-B753-022947A6E6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79F80C3-D4CC-4E0C-9C74-0B96F441E5AA}"/>
              </a:ext>
            </a:extLst>
          </p:cNvPr>
          <p:cNvSpPr/>
          <p:nvPr userDrawn="1"/>
        </p:nvSpPr>
        <p:spPr>
          <a:xfrm>
            <a:off x="1" y="0"/>
            <a:ext cx="8549605" cy="6362700"/>
          </a:xfrm>
          <a:custGeom>
            <a:avLst/>
            <a:gdLst>
              <a:gd name="connsiteX0" fmla="*/ 0 w 8549605"/>
              <a:gd name="connsiteY0" fmla="*/ 0 h 6362700"/>
              <a:gd name="connsiteX1" fmla="*/ 8270072 w 8549605"/>
              <a:gd name="connsiteY1" fmla="*/ 0 h 6362700"/>
              <a:gd name="connsiteX2" fmla="*/ 8335854 w 8549605"/>
              <a:gd name="connsiteY2" fmla="*/ 194416 h 6362700"/>
              <a:gd name="connsiteX3" fmla="*/ 8549605 w 8549605"/>
              <a:gd name="connsiteY3" fmla="*/ 1608245 h 6362700"/>
              <a:gd name="connsiteX4" fmla="*/ 3795150 w 8549605"/>
              <a:gd name="connsiteY4" fmla="*/ 6362700 h 6362700"/>
              <a:gd name="connsiteX5" fmla="*/ 126382 w 8549605"/>
              <a:gd name="connsiteY5" fmla="*/ 4632520 h 6362700"/>
              <a:gd name="connsiteX6" fmla="*/ 0 w 8549605"/>
              <a:gd name="connsiteY6" fmla="*/ 4463513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9605" h="6362700">
                <a:moveTo>
                  <a:pt x="0" y="0"/>
                </a:moveTo>
                <a:lnTo>
                  <a:pt x="8270072" y="0"/>
                </a:lnTo>
                <a:lnTo>
                  <a:pt x="8335854" y="194416"/>
                </a:lnTo>
                <a:cubicBezTo>
                  <a:pt x="8474770" y="641044"/>
                  <a:pt x="8549605" y="1115905"/>
                  <a:pt x="8549605" y="1608245"/>
                </a:cubicBezTo>
                <a:cubicBezTo>
                  <a:pt x="8549605" y="4234058"/>
                  <a:pt x="6420963" y="6362700"/>
                  <a:pt x="3795150" y="6362700"/>
                </a:cubicBezTo>
                <a:cubicBezTo>
                  <a:pt x="2318130" y="6362700"/>
                  <a:pt x="998419" y="5689185"/>
                  <a:pt x="126382" y="4632520"/>
                </a:cubicBezTo>
                <a:lnTo>
                  <a:pt x="0" y="4463513"/>
                </a:lnTo>
                <a:close/>
              </a:path>
            </a:pathLst>
          </a:custGeom>
          <a:solidFill>
            <a:schemeClr val="bg1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C4EA0-FF17-4E98-85A1-C912EEC1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>
            <a:lvl1pPr algn="ct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43162F-E225-4851-8465-499D8573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327E8-4529-4860-98DE-7C916A99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E391-78C4-4329-A34E-A2D3830B6E0E}" type="datetime1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59F27-9DE2-4B81-918D-35F47AC3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F2536E0-1C7A-4AB5-AAC6-852B680ED87D}"/>
              </a:ext>
            </a:extLst>
          </p:cNvPr>
          <p:cNvGrpSpPr/>
          <p:nvPr userDrawn="1"/>
        </p:nvGrpSpPr>
        <p:grpSpPr>
          <a:xfrm flipV="1">
            <a:off x="11468100" y="0"/>
            <a:ext cx="723900" cy="748862"/>
            <a:chOff x="11087100" y="5715000"/>
            <a:chExt cx="1104900" cy="1143000"/>
          </a:xfrm>
          <a:gradFill>
            <a:gsLst>
              <a:gs pos="0">
                <a:srgbClr val="2875DC"/>
              </a:gs>
              <a:gs pos="100000">
                <a:srgbClr val="0D2B53"/>
              </a:gs>
            </a:gsLst>
            <a:lin ang="5400000" scaled="1"/>
          </a:gra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5AA7C40-9D61-4694-8D15-6653B1C2F559}"/>
                </a:ext>
              </a:extLst>
            </p:cNvPr>
            <p:cNvSpPr/>
            <p:nvPr userDrawn="1"/>
          </p:nvSpPr>
          <p:spPr>
            <a:xfrm flipH="1">
              <a:off x="11134725" y="5800725"/>
              <a:ext cx="1057275" cy="1057275"/>
            </a:xfrm>
            <a:custGeom>
              <a:avLst/>
              <a:gdLst>
                <a:gd name="connsiteX0" fmla="*/ 0 w 1057275"/>
                <a:gd name="connsiteY0" fmla="*/ 0 h 1057275"/>
                <a:gd name="connsiteX1" fmla="*/ 0 w 1057275"/>
                <a:gd name="connsiteY1" fmla="*/ 1057275 h 1057275"/>
                <a:gd name="connsiteX2" fmla="*/ 1057275 w 1057275"/>
                <a:gd name="connsiteY2" fmla="*/ 1057275 h 1057275"/>
                <a:gd name="connsiteX3" fmla="*/ 905166 w 1057275"/>
                <a:gd name="connsiteY3" fmla="*/ 905166 h 1057275"/>
                <a:gd name="connsiteX4" fmla="*/ 886811 w 1057275"/>
                <a:gd name="connsiteY4" fmla="*/ 910864 h 1057275"/>
                <a:gd name="connsiteX5" fmla="*/ 757237 w 1057275"/>
                <a:gd name="connsiteY5" fmla="*/ 923926 h 1057275"/>
                <a:gd name="connsiteX6" fmla="*/ 114299 w 1057275"/>
                <a:gd name="connsiteY6" fmla="*/ 280988 h 1057275"/>
                <a:gd name="connsiteX7" fmla="*/ 127361 w 1057275"/>
                <a:gd name="connsiteY7" fmla="*/ 151414 h 1057275"/>
                <a:gd name="connsiteX8" fmla="*/ 133059 w 1057275"/>
                <a:gd name="connsiteY8" fmla="*/ 133059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275" h="1057275">
                  <a:moveTo>
                    <a:pt x="0" y="0"/>
                  </a:moveTo>
                  <a:lnTo>
                    <a:pt x="0" y="1057275"/>
                  </a:lnTo>
                  <a:lnTo>
                    <a:pt x="1057275" y="1057275"/>
                  </a:lnTo>
                  <a:lnTo>
                    <a:pt x="905166" y="905166"/>
                  </a:lnTo>
                  <a:lnTo>
                    <a:pt x="886811" y="910864"/>
                  </a:lnTo>
                  <a:cubicBezTo>
                    <a:pt x="844958" y="919429"/>
                    <a:pt x="801623" y="923926"/>
                    <a:pt x="757237" y="923926"/>
                  </a:cubicBezTo>
                  <a:cubicBezTo>
                    <a:pt x="402152" y="923926"/>
                    <a:pt x="114299" y="636073"/>
                    <a:pt x="114299" y="280988"/>
                  </a:cubicBezTo>
                  <a:cubicBezTo>
                    <a:pt x="114299" y="236603"/>
                    <a:pt x="118797" y="193268"/>
                    <a:pt x="127361" y="151414"/>
                  </a:cubicBezTo>
                  <a:lnTo>
                    <a:pt x="133059" y="1330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A68801C-B56E-4417-8262-B865B903171E}"/>
                </a:ext>
              </a:extLst>
            </p:cNvPr>
            <p:cNvSpPr/>
            <p:nvPr userDrawn="1"/>
          </p:nvSpPr>
          <p:spPr>
            <a:xfrm>
              <a:off x="11087100" y="5715000"/>
              <a:ext cx="830263" cy="8302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A577C8-6A46-41CC-A0C6-8439CAC1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306" y="289280"/>
            <a:ext cx="377551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1B85E8E-6586-47E0-9B47-631BD14D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424E19-A285-4FD8-B047-21D598D5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EA99F-E90A-4BE4-96C8-E14CF0B6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862A8-3315-43EF-8A60-350397335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0114-5CC3-4B64-B09B-771CFC6193C7}" type="datetime1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0BBC7-0C3C-4E49-8550-D64B43313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1B443-257F-45B7-BBC5-A84D546FB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5E8E-6586-47E0-9B47-631BD14D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chi.mp/2132a7c536c3/1st-innovationbedafrica-entrepreneurs-digital-festival-2020?fbclid=IwAR3kdCBzod8QDSU2gDXCoNChkn3PkrND78qx7dyiMjVwe8Zu7NwuU7zN-b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igeria@innovationbed.afric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db.icnm.net/Signup/WSA/2020/Nigeria/?fbclid=IwAR2R90CXVa_bNtLm7zByTcxaKRPGDmGmrASXyOrnX9fe-7o_9WWLkr-4i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p2k1r2UVGY&amp;feature=youtu.b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blog.p2pkit.io/proximity-tech-to-fight-covid-19/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diktor.com/en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en.medshr.net/covid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yourstory.com/2020/04/coronavirus-digital-empowerment-foundation" TargetMode="External"/><Relationship Id="rId9" Type="http://schemas.openxmlformats.org/officeDocument/2006/relationships/hyperlink" Target="https://www.youtube.com/watch?v=53byithmqH0&amp;t=2436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8" name="Picture 7" descr="IMG-20200620-WA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2427" y="1185864"/>
            <a:ext cx="9957561" cy="4740562"/>
          </a:xfrm>
          <a:prstGeom prst="rect">
            <a:avLst/>
          </a:prstGeom>
        </p:spPr>
      </p:pic>
      <p:pic>
        <p:nvPicPr>
          <p:cNvPr id="11" name="Picture 10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7" y="6008693"/>
            <a:ext cx="9315451" cy="790575"/>
          </a:xfrm>
        </p:spPr>
        <p:txBody>
          <a:bodyPr>
            <a:noAutofit/>
          </a:bodyPr>
          <a:lstStyle/>
          <a:p>
            <a:r>
              <a:rPr lang="en-US" sz="2800" dirty="0" smtClean="0"/>
              <a:t>=&gt; Presented by: Amos Emmanuel </a:t>
            </a:r>
            <a:r>
              <a:rPr lang="en-US" sz="2800" dirty="0" err="1" smtClean="0"/>
              <a:t>mNCS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Founder, </a:t>
            </a:r>
            <a:r>
              <a:rPr lang="en-US" sz="2800" dirty="0" err="1" smtClean="0"/>
              <a:t>Programos</a:t>
            </a:r>
            <a:r>
              <a:rPr lang="en-US" sz="2800" dirty="0" smtClean="0"/>
              <a:t> Foundation</a:t>
            </a:r>
            <a:endParaRPr lang="en-US" sz="2800" dirty="0"/>
          </a:p>
        </p:txBody>
      </p:sp>
      <p:pic>
        <p:nvPicPr>
          <p:cNvPr id="13" name="Picture 12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143001" y="0"/>
            <a:ext cx="10329862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TECH-SCOUTING AND PROMOTION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OF HIGH-VALUE INNOVATION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138239" y="723900"/>
            <a:ext cx="10334624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How are people responding /3… 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2775" y="1101209"/>
            <a:ext cx="370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Resources from the WSA Community</a:t>
            </a:r>
            <a:endParaRPr lang="en-US" b="1" dirty="0"/>
          </a:p>
        </p:txBody>
      </p:sp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0" name="Picture 9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pic>
        <p:nvPicPr>
          <p:cNvPr id="11" name="Picture 10" descr="Programos 500 Pan African Webin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9012" y="1503340"/>
            <a:ext cx="9615189" cy="48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79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Actions that we have influenced in a pandemic 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0" name="Picture 9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pic>
        <p:nvPicPr>
          <p:cNvPr id="12" name="Picture 11" descr="Programos Manufacturer Webinar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7936" y="1211235"/>
            <a:ext cx="3979889" cy="2415639"/>
          </a:xfrm>
          <a:prstGeom prst="rect">
            <a:avLst/>
          </a:prstGeom>
        </p:spPr>
      </p:pic>
      <p:pic>
        <p:nvPicPr>
          <p:cNvPr id="13" name="Picture 12" descr="itannatio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374" y="1228724"/>
            <a:ext cx="4891089" cy="2445545"/>
          </a:xfrm>
          <a:prstGeom prst="rect">
            <a:avLst/>
          </a:prstGeom>
        </p:spPr>
      </p:pic>
      <p:pic>
        <p:nvPicPr>
          <p:cNvPr id="14" name="Picture 13" descr="IMG-20200525-WA00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7512" y="3655044"/>
            <a:ext cx="4948238" cy="2479057"/>
          </a:xfrm>
          <a:prstGeom prst="rect">
            <a:avLst/>
          </a:prstGeom>
        </p:spPr>
      </p:pic>
      <p:pic>
        <p:nvPicPr>
          <p:cNvPr id="15" name="Picture 14" descr="teachermento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1125" y="3509926"/>
            <a:ext cx="3940987" cy="26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0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How do we earn our credibility … 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3375" y="1057275"/>
            <a:ext cx="10016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This is both an International and local problem 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More remote work opportunities expanding</a:t>
            </a:r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Craze for funding and generally a lot money – an innovator need be careful! The UNICORN, ZEBRA propagation were never there when </a:t>
            </a:r>
            <a:r>
              <a:rPr lang="en-US" sz="2000" b="1" dirty="0" err="1" smtClean="0"/>
              <a:t>Facebook</a:t>
            </a:r>
            <a:r>
              <a:rPr lang="en-US" sz="2000" b="1" dirty="0" smtClean="0"/>
              <a:t> and many early ventures had their break-</a:t>
            </a:r>
            <a:r>
              <a:rPr lang="en-US" sz="2000" b="1" dirty="0" err="1" smtClean="0"/>
              <a:t>throughs</a:t>
            </a:r>
            <a:endParaRPr lang="en-US" sz="2000" b="1" dirty="0" smtClean="0"/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- Imbibe ISO for management of your practice to avoid failure costs</a:t>
            </a:r>
          </a:p>
          <a:p>
            <a:pPr>
              <a:buFontTx/>
              <a:buChar char="-"/>
            </a:pPr>
            <a:r>
              <a:rPr lang="en-US" sz="2000" b="1" dirty="0" smtClean="0"/>
              <a:t>-Self-Satisfaction </a:t>
            </a:r>
            <a:r>
              <a:rPr lang="en-US" sz="2000" b="1" dirty="0" smtClean="0"/>
              <a:t>is very important</a:t>
            </a:r>
          </a:p>
          <a:p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- Customer satisfaction is key</a:t>
            </a:r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- user loyalty to product is very important</a:t>
            </a:r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- mutually aligned and favorable service agreements will take you far</a:t>
            </a:r>
          </a:p>
          <a:p>
            <a:pPr>
              <a:buFontTx/>
              <a:buChar char="-"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- Customers with age of experience is a good reference – it worked for me!</a:t>
            </a:r>
            <a:endParaRPr lang="en-US" sz="2000" b="1" dirty="0"/>
          </a:p>
        </p:txBody>
      </p:sp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0" name="Picture 9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970" y="0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Prosperity from Innovation … 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5057" y="736431"/>
            <a:ext cx="96896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Self experience sharing …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Prosperity today enjoys digital blessings – in that scope</a:t>
            </a:r>
          </a:p>
          <a:p>
            <a:r>
              <a:rPr lang="en-US" sz="2800" b="1" dirty="0" smtClean="0"/>
              <a:t> and size in multiple rather than</a:t>
            </a:r>
          </a:p>
          <a:p>
            <a:r>
              <a:rPr lang="en-US" sz="2800" b="1" dirty="0" smtClean="0"/>
              <a:t> the old scope of single and running around the streets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Expand your horizons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Where is the Government In all of this? GOVERNMENTS in Africa </a:t>
            </a:r>
          </a:p>
          <a:p>
            <a:r>
              <a:rPr lang="en-US" sz="2800" b="1" dirty="0" smtClean="0"/>
              <a:t>who have the largest part of OUR demands will need a full day webinar to listen to innovators’ and things may not cause the desired change overnight!!!</a:t>
            </a:r>
            <a:endParaRPr lang="en-US" sz="2800" b="1" dirty="0"/>
          </a:p>
        </p:txBody>
      </p:sp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0" name="Picture 9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-THANK YOU-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11551306" y="289280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85E8E-6586-47E0-9B47-631BD14D40C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7" name="Picture 136" descr="programos_foundation_logo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38" name="Picture 137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0" y="3529013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Emmanuel Amos</a:t>
            </a:r>
          </a:p>
          <a:p>
            <a:pPr algn="r"/>
            <a:r>
              <a:rPr lang="en-US" b="1" dirty="0" smtClean="0"/>
              <a:t>Director Africa,</a:t>
            </a:r>
          </a:p>
          <a:p>
            <a:pPr algn="r"/>
            <a:r>
              <a:rPr lang="en-US" b="1" dirty="0" smtClean="0"/>
              <a:t>Global Digital Foundation </a:t>
            </a:r>
          </a:p>
          <a:p>
            <a:pPr algn="r"/>
            <a:r>
              <a:rPr lang="en-US" b="1" dirty="0" smtClean="0"/>
              <a:t>Founder, </a:t>
            </a:r>
            <a:r>
              <a:rPr lang="en-US" b="1" dirty="0" err="1" smtClean="0"/>
              <a:t>Programos</a:t>
            </a:r>
            <a:r>
              <a:rPr lang="en-US" b="1" dirty="0" smtClean="0"/>
              <a:t> Foundation and Architect (</a:t>
            </a:r>
            <a:r>
              <a:rPr lang="en-US" b="1" dirty="0" err="1" smtClean="0"/>
              <a:t>Innovationbed.Africa</a:t>
            </a:r>
            <a:r>
              <a:rPr lang="en-US" b="1" dirty="0" smtClean="0"/>
              <a:t>)</a:t>
            </a:r>
          </a:p>
          <a:p>
            <a:pPr algn="r"/>
            <a:r>
              <a:rPr lang="en-US" b="1" dirty="0" smtClean="0"/>
              <a:t>Architect/CEO </a:t>
            </a:r>
            <a:r>
              <a:rPr lang="en-US" b="1" dirty="0" err="1" smtClean="0"/>
              <a:t>Programos</a:t>
            </a:r>
            <a:r>
              <a:rPr lang="en-US" b="1" dirty="0" smtClean="0"/>
              <a:t> Software Limited</a:t>
            </a:r>
          </a:p>
          <a:p>
            <a:pPr algn="r"/>
            <a:r>
              <a:rPr lang="en-US" b="1" dirty="0" smtClean="0"/>
              <a:t>Member UN ICT4SIDS Strategic e-Planning Working Group</a:t>
            </a:r>
          </a:p>
          <a:p>
            <a:pPr algn="r"/>
            <a:r>
              <a:rPr lang="en-US" b="1" dirty="0" smtClean="0"/>
              <a:t>WSA GRAND JURY MEMBER</a:t>
            </a:r>
          </a:p>
          <a:p>
            <a:pPr algn="r"/>
            <a:r>
              <a:rPr lang="en-US" b="1" dirty="0" smtClean="0"/>
              <a:t>(Nigeria)</a:t>
            </a:r>
          </a:p>
          <a:p>
            <a:pPr algn="r"/>
            <a:r>
              <a:rPr lang="en-US" b="1" dirty="0" smtClean="0">
                <a:hlinkClick r:id="rId6"/>
              </a:rPr>
              <a:t>nigeria@innovationbed.africa</a:t>
            </a:r>
            <a:endParaRPr lang="en-US" b="1" dirty="0" smtClean="0"/>
          </a:p>
          <a:p>
            <a:pPr algn="r"/>
            <a:r>
              <a:rPr lang="en-US" b="1" dirty="0" smtClean="0"/>
              <a:t>Programos.amos@gmail.com</a:t>
            </a:r>
          </a:p>
        </p:txBody>
      </p:sp>
      <p:pic>
        <p:nvPicPr>
          <p:cNvPr id="140" name="Picture 139" descr="amosinnovationb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2663" y="3786187"/>
            <a:ext cx="3898550" cy="2586038"/>
          </a:xfrm>
          <a:prstGeom prst="rect">
            <a:avLst/>
          </a:prstGeom>
        </p:spPr>
      </p:pic>
      <p:sp>
        <p:nvSpPr>
          <p:cNvPr id="141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0" y="1531938"/>
            <a:ext cx="2871788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To join our AFRICA ENTERPRENEURSHIP  FESTIVAL/Compendium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76213" y="22001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https://mailchi.mp/2132a7c536c3/1st-innovationbedafrica-entrepreneurs-digital-festival-2020?fbclid=IwAR3kdCBzod8QDSU2gDXCoNChkn3PkrND78qx7dyiMjVwe8Zu7NwuU7zN-bg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6902416" y="1272658"/>
            <a:ext cx="474873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If you are Nigerian and have an innovation </a:t>
            </a:r>
          </a:p>
          <a:p>
            <a:r>
              <a:rPr lang="en-US" b="1" dirty="0" smtClean="0"/>
              <a:t>of high impact for WSA global rating:</a:t>
            </a:r>
          </a:p>
          <a:p>
            <a:endParaRPr lang="en-US" b="1" dirty="0" smtClean="0"/>
          </a:p>
          <a:p>
            <a:r>
              <a:rPr lang="en-US" dirty="0" smtClean="0"/>
              <a:t>NIGERIA:</a:t>
            </a:r>
            <a:br>
              <a:rPr lang="en-US" dirty="0" smtClean="0"/>
            </a:br>
            <a:r>
              <a:rPr lang="en-US" dirty="0" smtClean="0"/>
              <a:t>Register your product today: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https://db.icnm.net/Signup/WSA/2020/Nigeria/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72" name="Picture 71" descr="page1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8713" y="1200150"/>
            <a:ext cx="10829925" cy="4572710"/>
          </a:xfrm>
          <a:prstGeom prst="rect">
            <a:avLst/>
          </a:prstGeom>
        </p:spPr>
      </p:pic>
      <p:sp>
        <p:nvSpPr>
          <p:cNvPr id="73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114426" y="5838825"/>
            <a:ext cx="10201274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lang="en-US" sz="3200" b="1" dirty="0" smtClean="0">
                <a:latin typeface="Century Gothic" panose="020B0502020202020204" pitchFamily="34" charset="0"/>
                <a:ea typeface="+mj-ea"/>
                <a:cs typeface="+mj-cs"/>
              </a:rPr>
              <a:t>STEM education is key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INNOVATION that </a:t>
            </a:r>
            <a:r>
              <a:rPr lang="en-US" sz="3200" b="1" dirty="0" smtClean="0">
                <a:latin typeface="Century Gothic" panose="020B0502020202020204" pitchFamily="34" charset="0"/>
                <a:ea typeface="+mj-ea"/>
                <a:cs typeface="+mj-cs"/>
              </a:rPr>
              <a:t>is currently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hacking the pandemic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CRISIS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hightec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10329862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TECH-SCOUTING AND PROMOTION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OF HIGH-VALUE INNOVATION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138239" y="723900"/>
            <a:ext cx="10334624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853112"/>
            <a:ext cx="8996363" cy="7905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Innovation = Creativity + STEM + Entrepreneurship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pic>
        <p:nvPicPr>
          <p:cNvPr id="65" name="Picture 64" descr="smartcity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6003" y="1457325"/>
            <a:ext cx="10319760" cy="4500562"/>
          </a:xfrm>
          <a:prstGeom prst="rect">
            <a:avLst/>
          </a:prstGeom>
        </p:spPr>
      </p:pic>
      <p:pic>
        <p:nvPicPr>
          <p:cNvPr id="7" name="Picture 6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8" name="Picture 7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143001" y="0"/>
            <a:ext cx="10329862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TECH-SCOUTING AND PROMOTION 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OF HIGH-VALUE INNOVATION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323976" y="738187"/>
            <a:ext cx="10334624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pic>
        <p:nvPicPr>
          <p:cNvPr id="6" name="Picture 5" descr="coviddru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9700" y="3628686"/>
            <a:ext cx="1927973" cy="168626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2185988" y="6067425"/>
            <a:ext cx="8472487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-Increased RESEARCH  is hacking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the pandemic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 just as the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search for COVID-19 vaccine is ongoing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157168"/>
            <a:ext cx="9315450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TECH-SCOUTING AND PROMOTION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OF HIGH-VALUE INNOVATION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2" name="Picture 11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8162" y="1671638"/>
            <a:ext cx="3738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ONLINE RESOURCES AND WEBINAR ENGAGEMENTS WILL PROFER MORE SOLUTIONS AND ACTION PLANS THAN TRADITIONAL CONFERENCE SPEECHES …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iwcgalax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8" y="1457326"/>
            <a:ext cx="7915275" cy="4299874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466852" y="895351"/>
            <a:ext cx="9905998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pic>
        <p:nvPicPr>
          <p:cNvPr id="6" name="Picture 5" descr="coviddru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476" y="1509130"/>
            <a:ext cx="4857749" cy="424873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085850" y="5724528"/>
            <a:ext cx="10415588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-Africa needing to improve </a:t>
            </a:r>
            <a:r>
              <a:rPr lang="en-US" sz="2400" b="1" dirty="0" smtClean="0">
                <a:latin typeface="Century Gothic" panose="020B0502020202020204" pitchFamily="34" charset="0"/>
                <a:ea typeface="+mj-ea"/>
                <a:cs typeface="+mj-cs"/>
              </a:rPr>
              <a:t>the negligible 5% share of the diameter.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157168"/>
            <a:ext cx="9315450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TECH-SCOUTING AND PROMOTION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OF HIGH-VALUE INNOVATION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2" name="Picture 11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86513" y="1528763"/>
            <a:ext cx="555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B050"/>
                </a:solidFill>
              </a:rPr>
              <a:t>STEM IN GLOBAL DIAMETER OF INNOVATION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pic>
        <p:nvPicPr>
          <p:cNvPr id="16" name="Picture 15" descr="FB_IMG_15881767728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6513" y="1971673"/>
            <a:ext cx="5586412" cy="376237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438276" y="866775"/>
            <a:ext cx="10177462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290513" y="5832475"/>
            <a:ext cx="105156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Are you </a:t>
            </a:r>
            <a:r>
              <a:rPr lang="en-US" sz="3600" b="1" dirty="0" err="1" smtClean="0">
                <a:latin typeface="Century Gothic" panose="020B0502020202020204" pitchFamily="34" charset="0"/>
                <a:ea typeface="+mj-ea"/>
                <a:cs typeface="+mj-cs"/>
              </a:rPr>
              <a:t>RESPONDing</a:t>
            </a:r>
            <a:r>
              <a:rPr lang="en-US" sz="3600" b="1" dirty="0" smtClean="0">
                <a:latin typeface="Century Gothic" panose="020B0502020202020204" pitchFamily="34" charset="0"/>
                <a:ea typeface="+mj-ea"/>
                <a:cs typeface="+mj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 descr="iwcgalax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851" y="1500187"/>
            <a:ext cx="8348662" cy="453530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0"/>
            <a:ext cx="9315450" cy="790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TECH-SCOUTING AND PROMOTION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OF HIGH-VALUE INNOVATION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3" name="Picture 12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 txBox="1">
            <a:spLocks/>
          </p:cNvSpPr>
          <p:nvPr/>
        </p:nvSpPr>
        <p:spPr>
          <a:xfrm>
            <a:off x="1495427" y="738188"/>
            <a:ext cx="10334624" cy="54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STEM SUMMIT 2020 FINTECH &amp; Poverty Eradication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How are people responding /1… 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2775" y="1101209"/>
            <a:ext cx="370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Resources from the WSA Community</a:t>
            </a:r>
            <a:endParaRPr lang="en-US" b="1" dirty="0"/>
          </a:p>
        </p:txBody>
      </p:sp>
      <p:pic>
        <p:nvPicPr>
          <p:cNvPr id="8" name="Picture 7" descr="globalinnov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7325" y="1485588"/>
            <a:ext cx="10569152" cy="4472300"/>
          </a:xfrm>
          <a:prstGeom prst="rect">
            <a:avLst/>
          </a:prstGeom>
        </p:spPr>
      </p:pic>
      <p:pic>
        <p:nvPicPr>
          <p:cNvPr id="9" name="Picture 8" descr="programos_foundation_logo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0" name="Picture 9" descr="hightech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65125"/>
            <a:ext cx="9839325" cy="790575"/>
          </a:xfrm>
        </p:spPr>
        <p:txBody>
          <a:bodyPr>
            <a:normAutofit/>
          </a:bodyPr>
          <a:lstStyle/>
          <a:p>
            <a:r>
              <a:rPr lang="en-US" dirty="0" smtClean="0"/>
              <a:t>How are people responding /2… 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2775" y="1101209"/>
            <a:ext cx="370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Resources from the WSA Community</a:t>
            </a:r>
            <a:endParaRPr lang="en-US" b="1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11551306" y="289280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85E8E-6586-47E0-9B47-631BD14D40C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C944927-BA3E-4DF5-8478-8673AD7761E6}"/>
              </a:ext>
            </a:extLst>
          </p:cNvPr>
          <p:cNvGrpSpPr/>
          <p:nvPr/>
        </p:nvGrpSpPr>
        <p:grpSpPr>
          <a:xfrm>
            <a:off x="4504278" y="2132840"/>
            <a:ext cx="3211506" cy="1010953"/>
            <a:chOff x="4233863" y="1728788"/>
            <a:chExt cx="3724275" cy="1172368"/>
          </a:xfrm>
        </p:grpSpPr>
        <p:grpSp>
          <p:nvGrpSpPr>
            <p:cNvPr id="11" name="Group 11">
              <a:extLst>
                <a:ext uri="{FF2B5EF4-FFF2-40B4-BE49-F238E27FC236}">
                  <a16:creationId xmlns="" xmlns:a16="http://schemas.microsoft.com/office/drawing/2014/main" id="{AD0B0057-6A99-40B4-ACB6-0B4D02B2BD07}"/>
                </a:ext>
              </a:extLst>
            </p:cNvPr>
            <p:cNvGrpSpPr/>
            <p:nvPr/>
          </p:nvGrpSpPr>
          <p:grpSpPr>
            <a:xfrm>
              <a:off x="7207250" y="1728788"/>
              <a:ext cx="750888" cy="1172368"/>
              <a:chOff x="7783512" y="1875632"/>
              <a:chExt cx="750888" cy="11723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580AC4BB-AA8A-428C-918E-F1972868E809}"/>
                  </a:ext>
                </a:extLst>
              </p:cNvPr>
              <p:cNvCxnSpPr/>
              <p:nvPr/>
            </p:nvCxnSpPr>
            <p:spPr>
              <a:xfrm>
                <a:off x="7783512" y="1875632"/>
                <a:ext cx="0" cy="1172368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F92BD1C4-EBA6-48EC-B11E-2ED00BB97C94}"/>
                  </a:ext>
                </a:extLst>
              </p:cNvPr>
              <p:cNvCxnSpPr/>
              <p:nvPr/>
            </p:nvCxnSpPr>
            <p:spPr>
              <a:xfrm>
                <a:off x="7791450" y="1875632"/>
                <a:ext cx="742950" cy="0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537">
              <a:extLst>
                <a:ext uri="{FF2B5EF4-FFF2-40B4-BE49-F238E27FC236}">
                  <a16:creationId xmlns="" xmlns:a16="http://schemas.microsoft.com/office/drawing/2014/main" id="{E9BFBA64-63FE-4A8F-9AF4-D20AF7555BC5}"/>
                </a:ext>
              </a:extLst>
            </p:cNvPr>
            <p:cNvGrpSpPr/>
            <p:nvPr/>
          </p:nvGrpSpPr>
          <p:grpSpPr>
            <a:xfrm flipH="1">
              <a:off x="4233863" y="1728788"/>
              <a:ext cx="750888" cy="1172368"/>
              <a:chOff x="7783512" y="1875632"/>
              <a:chExt cx="750888" cy="117236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E69D7CFC-DEE7-46CC-BF86-98EFBB0D52DF}"/>
                  </a:ext>
                </a:extLst>
              </p:cNvPr>
              <p:cNvCxnSpPr/>
              <p:nvPr/>
            </p:nvCxnSpPr>
            <p:spPr>
              <a:xfrm>
                <a:off x="7783512" y="1875632"/>
                <a:ext cx="0" cy="1172368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A14609C4-3C70-4F28-8769-967C179AE2C8}"/>
                  </a:ext>
                </a:extLst>
              </p:cNvPr>
              <p:cNvCxnSpPr/>
              <p:nvPr/>
            </p:nvCxnSpPr>
            <p:spPr>
              <a:xfrm>
                <a:off x="7791450" y="1875632"/>
                <a:ext cx="742950" cy="0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17B502C-0923-4014-9508-67C5615AA9AA}"/>
              </a:ext>
            </a:extLst>
          </p:cNvPr>
          <p:cNvGrpSpPr/>
          <p:nvPr/>
        </p:nvGrpSpPr>
        <p:grpSpPr>
          <a:xfrm flipV="1">
            <a:off x="4504278" y="4908341"/>
            <a:ext cx="3211506" cy="1010953"/>
            <a:chOff x="4233863" y="1728788"/>
            <a:chExt cx="3724275" cy="1172368"/>
          </a:xfrm>
        </p:grpSpPr>
        <p:grpSp>
          <p:nvGrpSpPr>
            <p:cNvPr id="18" name="Group 542">
              <a:extLst>
                <a:ext uri="{FF2B5EF4-FFF2-40B4-BE49-F238E27FC236}">
                  <a16:creationId xmlns="" xmlns:a16="http://schemas.microsoft.com/office/drawing/2014/main" id="{7F44BD25-D6A9-4DB2-95C9-FA45C0A55548}"/>
                </a:ext>
              </a:extLst>
            </p:cNvPr>
            <p:cNvGrpSpPr/>
            <p:nvPr/>
          </p:nvGrpSpPr>
          <p:grpSpPr>
            <a:xfrm>
              <a:off x="7207250" y="1728788"/>
              <a:ext cx="750888" cy="1172368"/>
              <a:chOff x="7783512" y="1875632"/>
              <a:chExt cx="750888" cy="117236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21EDD804-2458-4FC9-82E7-1F00BF653B62}"/>
                  </a:ext>
                </a:extLst>
              </p:cNvPr>
              <p:cNvCxnSpPr/>
              <p:nvPr/>
            </p:nvCxnSpPr>
            <p:spPr>
              <a:xfrm>
                <a:off x="7783512" y="1875632"/>
                <a:ext cx="0" cy="1172368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3772FAC0-5589-4B1B-8628-54A706E89911}"/>
                  </a:ext>
                </a:extLst>
              </p:cNvPr>
              <p:cNvCxnSpPr/>
              <p:nvPr/>
            </p:nvCxnSpPr>
            <p:spPr>
              <a:xfrm>
                <a:off x="7791450" y="1875632"/>
                <a:ext cx="742950" cy="0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543">
              <a:extLst>
                <a:ext uri="{FF2B5EF4-FFF2-40B4-BE49-F238E27FC236}">
                  <a16:creationId xmlns="" xmlns:a16="http://schemas.microsoft.com/office/drawing/2014/main" id="{F3F54C04-2F7E-426C-8940-6EA8C74FF092}"/>
                </a:ext>
              </a:extLst>
            </p:cNvPr>
            <p:cNvGrpSpPr/>
            <p:nvPr/>
          </p:nvGrpSpPr>
          <p:grpSpPr>
            <a:xfrm flipH="1">
              <a:off x="4233863" y="1728788"/>
              <a:ext cx="750888" cy="1172368"/>
              <a:chOff x="7783512" y="1875632"/>
              <a:chExt cx="750888" cy="117236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56AE5D8A-D846-4230-B577-63B991963C3C}"/>
                  </a:ext>
                </a:extLst>
              </p:cNvPr>
              <p:cNvCxnSpPr/>
              <p:nvPr/>
            </p:nvCxnSpPr>
            <p:spPr>
              <a:xfrm>
                <a:off x="7783512" y="1875632"/>
                <a:ext cx="0" cy="1172368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1A0A5F33-32C6-4054-9BFE-5FF071602066}"/>
                  </a:ext>
                </a:extLst>
              </p:cNvPr>
              <p:cNvCxnSpPr/>
              <p:nvPr/>
            </p:nvCxnSpPr>
            <p:spPr>
              <a:xfrm>
                <a:off x="7791450" y="1875632"/>
                <a:ext cx="742950" cy="0"/>
              </a:xfrm>
              <a:prstGeom prst="line">
                <a:avLst/>
              </a:prstGeom>
              <a:ln w="19050" cap="rnd">
                <a:solidFill>
                  <a:srgbClr val="184F9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8F991ABA-52CE-44A6-9291-361A86CD1E99}"/>
              </a:ext>
            </a:extLst>
          </p:cNvPr>
          <p:cNvSpPr/>
          <p:nvPr/>
        </p:nvSpPr>
        <p:spPr>
          <a:xfrm>
            <a:off x="4786277" y="2674250"/>
            <a:ext cx="2647509" cy="2647509"/>
          </a:xfrm>
          <a:prstGeom prst="ellipse">
            <a:avLst/>
          </a:prstGeom>
          <a:gradFill>
            <a:gsLst>
              <a:gs pos="0">
                <a:srgbClr val="2875DC"/>
              </a:gs>
              <a:gs pos="100000">
                <a:srgbClr val="0D2B53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STEM AS A KEY FACTOR TO INNOVATION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C6983A8-ADF1-4E54-AE4A-09020D56CB47}"/>
              </a:ext>
            </a:extLst>
          </p:cNvPr>
          <p:cNvCxnSpPr/>
          <p:nvPr/>
        </p:nvCxnSpPr>
        <p:spPr>
          <a:xfrm>
            <a:off x="3834188" y="3998004"/>
            <a:ext cx="904861" cy="0"/>
          </a:xfrm>
          <a:prstGeom prst="line">
            <a:avLst/>
          </a:prstGeom>
          <a:ln w="19050" cap="rnd">
            <a:solidFill>
              <a:srgbClr val="184F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F21BD91D-E8B8-48C3-9853-8853B3C31474}"/>
              </a:ext>
            </a:extLst>
          </p:cNvPr>
          <p:cNvCxnSpPr/>
          <p:nvPr/>
        </p:nvCxnSpPr>
        <p:spPr>
          <a:xfrm>
            <a:off x="7481013" y="3998004"/>
            <a:ext cx="904861" cy="0"/>
          </a:xfrm>
          <a:prstGeom prst="line">
            <a:avLst/>
          </a:prstGeom>
          <a:ln w="19050" cap="rnd">
            <a:solidFill>
              <a:srgbClr val="184F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AF8BE12-CD39-4C15-985B-DFF2703B4391}"/>
              </a:ext>
            </a:extLst>
          </p:cNvPr>
          <p:cNvGrpSpPr/>
          <p:nvPr/>
        </p:nvGrpSpPr>
        <p:grpSpPr>
          <a:xfrm>
            <a:off x="7730842" y="1561997"/>
            <a:ext cx="1147162" cy="1147162"/>
            <a:chOff x="10207625" y="5226050"/>
            <a:chExt cx="1330325" cy="1330325"/>
          </a:xfrm>
        </p:grpSpPr>
        <p:sp>
          <p:nvSpPr>
            <p:cNvPr id="28" name="Oval 200">
              <a:extLst>
                <a:ext uri="{FF2B5EF4-FFF2-40B4-BE49-F238E27FC236}">
                  <a16:creationId xmlns="" xmlns:a16="http://schemas.microsoft.com/office/drawing/2014/main" id="{8144001F-0952-4C3E-8DA8-DEE557BB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625" y="5226050"/>
              <a:ext cx="1330325" cy="13303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01">
              <a:extLst>
                <a:ext uri="{FF2B5EF4-FFF2-40B4-BE49-F238E27FC236}">
                  <a16:creationId xmlns="" xmlns:a16="http://schemas.microsoft.com/office/drawing/2014/main" id="{1DBE42B6-4543-4B06-B077-29147ACE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675" y="5626100"/>
              <a:ext cx="530225" cy="530225"/>
            </a:xfrm>
            <a:custGeom>
              <a:avLst/>
              <a:gdLst>
                <a:gd name="T0" fmla="*/ 334 w 334"/>
                <a:gd name="T1" fmla="*/ 319 h 334"/>
                <a:gd name="T2" fmla="*/ 320 w 334"/>
                <a:gd name="T3" fmla="*/ 334 h 334"/>
                <a:gd name="T4" fmla="*/ 15 w 334"/>
                <a:gd name="T5" fmla="*/ 334 h 334"/>
                <a:gd name="T6" fmla="*/ 0 w 334"/>
                <a:gd name="T7" fmla="*/ 319 h 334"/>
                <a:gd name="T8" fmla="*/ 0 w 334"/>
                <a:gd name="T9" fmla="*/ 14 h 334"/>
                <a:gd name="T10" fmla="*/ 15 w 334"/>
                <a:gd name="T11" fmla="*/ 0 h 334"/>
                <a:gd name="T12" fmla="*/ 320 w 334"/>
                <a:gd name="T13" fmla="*/ 0 h 334"/>
                <a:gd name="T14" fmla="*/ 334 w 334"/>
                <a:gd name="T15" fmla="*/ 14 h 334"/>
                <a:gd name="T16" fmla="*/ 334 w 334"/>
                <a:gd name="T17" fmla="*/ 31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334" y="319"/>
                  </a:moveTo>
                  <a:lnTo>
                    <a:pt x="320" y="334"/>
                  </a:lnTo>
                  <a:lnTo>
                    <a:pt x="15" y="334"/>
                  </a:lnTo>
                  <a:lnTo>
                    <a:pt x="0" y="319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320" y="0"/>
                  </a:lnTo>
                  <a:lnTo>
                    <a:pt x="334" y="14"/>
                  </a:lnTo>
                  <a:lnTo>
                    <a:pt x="334" y="319"/>
                  </a:lnTo>
                  <a:close/>
                </a:path>
              </a:pathLst>
            </a:custGeom>
            <a:solidFill>
              <a:srgbClr val="3E3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02">
              <a:extLst>
                <a:ext uri="{FF2B5EF4-FFF2-40B4-BE49-F238E27FC236}">
                  <a16:creationId xmlns="" xmlns:a16="http://schemas.microsoft.com/office/drawing/2014/main" id="{5AD5A790-84FC-4A74-A0FF-8D6AF6B9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713" y="5549900"/>
              <a:ext cx="49213" cy="76200"/>
            </a:xfrm>
            <a:custGeom>
              <a:avLst/>
              <a:gdLst>
                <a:gd name="T0" fmla="*/ 13 w 13"/>
                <a:gd name="T1" fmla="*/ 20 h 20"/>
                <a:gd name="T2" fmla="*/ 0 w 13"/>
                <a:gd name="T3" fmla="*/ 20 h 20"/>
                <a:gd name="T4" fmla="*/ 0 w 13"/>
                <a:gd name="T5" fmla="*/ 7 h 20"/>
                <a:gd name="T6" fmla="*/ 7 w 13"/>
                <a:gd name="T7" fmla="*/ 0 h 20"/>
                <a:gd name="T8" fmla="*/ 13 w 13"/>
                <a:gd name="T9" fmla="*/ 7 h 20"/>
                <a:gd name="T10" fmla="*/ 13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03">
              <a:extLst>
                <a:ext uri="{FF2B5EF4-FFF2-40B4-BE49-F238E27FC236}">
                  <a16:creationId xmlns="" xmlns:a16="http://schemas.microsoft.com/office/drawing/2014/main" id="{362E6ABF-967D-4728-ADCE-6E40441F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5549900"/>
              <a:ext cx="49213" cy="76200"/>
            </a:xfrm>
            <a:custGeom>
              <a:avLst/>
              <a:gdLst>
                <a:gd name="T0" fmla="*/ 13 w 13"/>
                <a:gd name="T1" fmla="*/ 20 h 20"/>
                <a:gd name="T2" fmla="*/ 0 w 13"/>
                <a:gd name="T3" fmla="*/ 20 h 20"/>
                <a:gd name="T4" fmla="*/ 0 w 13"/>
                <a:gd name="T5" fmla="*/ 7 h 20"/>
                <a:gd name="T6" fmla="*/ 6 w 13"/>
                <a:gd name="T7" fmla="*/ 0 h 20"/>
                <a:gd name="T8" fmla="*/ 13 w 13"/>
                <a:gd name="T9" fmla="*/ 7 h 20"/>
                <a:gd name="T10" fmla="*/ 13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04">
              <a:extLst>
                <a:ext uri="{FF2B5EF4-FFF2-40B4-BE49-F238E27FC236}">
                  <a16:creationId xmlns="" xmlns:a16="http://schemas.microsoft.com/office/drawing/2014/main" id="{C5AD42FB-0500-454F-B0A0-F40C5734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0563" y="5549900"/>
              <a:ext cx="46038" cy="76200"/>
            </a:xfrm>
            <a:custGeom>
              <a:avLst/>
              <a:gdLst>
                <a:gd name="T0" fmla="*/ 12 w 12"/>
                <a:gd name="T1" fmla="*/ 20 h 20"/>
                <a:gd name="T2" fmla="*/ 0 w 12"/>
                <a:gd name="T3" fmla="*/ 20 h 20"/>
                <a:gd name="T4" fmla="*/ 0 w 12"/>
                <a:gd name="T5" fmla="*/ 7 h 20"/>
                <a:gd name="T6" fmla="*/ 6 w 12"/>
                <a:gd name="T7" fmla="*/ 0 h 20"/>
                <a:gd name="T8" fmla="*/ 12 w 12"/>
                <a:gd name="T9" fmla="*/ 7 h 20"/>
                <a:gd name="T10" fmla="*/ 12 w 12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05">
              <a:extLst>
                <a:ext uri="{FF2B5EF4-FFF2-40B4-BE49-F238E27FC236}">
                  <a16:creationId xmlns="" xmlns:a16="http://schemas.microsoft.com/office/drawing/2014/main" id="{DC8D9745-2531-4132-9298-DB0B34FE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4225" y="5549900"/>
              <a:ext cx="49213" cy="76200"/>
            </a:xfrm>
            <a:custGeom>
              <a:avLst/>
              <a:gdLst>
                <a:gd name="T0" fmla="*/ 13 w 13"/>
                <a:gd name="T1" fmla="*/ 20 h 20"/>
                <a:gd name="T2" fmla="*/ 0 w 13"/>
                <a:gd name="T3" fmla="*/ 20 h 20"/>
                <a:gd name="T4" fmla="*/ 0 w 13"/>
                <a:gd name="T5" fmla="*/ 7 h 20"/>
                <a:gd name="T6" fmla="*/ 7 w 13"/>
                <a:gd name="T7" fmla="*/ 0 h 20"/>
                <a:gd name="T8" fmla="*/ 13 w 13"/>
                <a:gd name="T9" fmla="*/ 7 h 20"/>
                <a:gd name="T10" fmla="*/ 13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06">
              <a:extLst>
                <a:ext uri="{FF2B5EF4-FFF2-40B4-BE49-F238E27FC236}">
                  <a16:creationId xmlns="" xmlns:a16="http://schemas.microsoft.com/office/drawing/2014/main" id="{111F25B7-5F1F-4E58-95A5-B090CE36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5549900"/>
              <a:ext cx="49213" cy="76200"/>
            </a:xfrm>
            <a:custGeom>
              <a:avLst/>
              <a:gdLst>
                <a:gd name="T0" fmla="*/ 13 w 13"/>
                <a:gd name="T1" fmla="*/ 20 h 20"/>
                <a:gd name="T2" fmla="*/ 0 w 13"/>
                <a:gd name="T3" fmla="*/ 20 h 20"/>
                <a:gd name="T4" fmla="*/ 0 w 13"/>
                <a:gd name="T5" fmla="*/ 7 h 20"/>
                <a:gd name="T6" fmla="*/ 6 w 13"/>
                <a:gd name="T7" fmla="*/ 0 h 20"/>
                <a:gd name="T8" fmla="*/ 13 w 13"/>
                <a:gd name="T9" fmla="*/ 7 h 20"/>
                <a:gd name="T10" fmla="*/ 13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07">
              <a:extLst>
                <a:ext uri="{FF2B5EF4-FFF2-40B4-BE49-F238E27FC236}">
                  <a16:creationId xmlns="" xmlns:a16="http://schemas.microsoft.com/office/drawing/2014/main" id="{531D2799-53D4-445A-8E30-1455323C5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713" y="6156325"/>
              <a:ext cx="49213" cy="74613"/>
            </a:xfrm>
            <a:custGeom>
              <a:avLst/>
              <a:gdLst>
                <a:gd name="T0" fmla="*/ 13 w 13"/>
                <a:gd name="T1" fmla="*/ 13 h 20"/>
                <a:gd name="T2" fmla="*/ 7 w 13"/>
                <a:gd name="T3" fmla="*/ 20 h 20"/>
                <a:gd name="T4" fmla="*/ 0 w 13"/>
                <a:gd name="T5" fmla="*/ 13 h 20"/>
                <a:gd name="T6" fmla="*/ 0 w 13"/>
                <a:gd name="T7" fmla="*/ 0 h 20"/>
                <a:gd name="T8" fmla="*/ 13 w 13"/>
                <a:gd name="T9" fmla="*/ 0 h 20"/>
                <a:gd name="T10" fmla="*/ 13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08">
              <a:extLst>
                <a:ext uri="{FF2B5EF4-FFF2-40B4-BE49-F238E27FC236}">
                  <a16:creationId xmlns="" xmlns:a16="http://schemas.microsoft.com/office/drawing/2014/main" id="{642D8018-8CDA-4973-9B54-79E645E9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6061075"/>
              <a:ext cx="74613" cy="49213"/>
            </a:xfrm>
            <a:custGeom>
              <a:avLst/>
              <a:gdLst>
                <a:gd name="T0" fmla="*/ 20 w 20"/>
                <a:gd name="T1" fmla="*/ 13 h 13"/>
                <a:gd name="T2" fmla="*/ 7 w 20"/>
                <a:gd name="T3" fmla="*/ 13 h 13"/>
                <a:gd name="T4" fmla="*/ 0 w 20"/>
                <a:gd name="T5" fmla="*/ 6 h 13"/>
                <a:gd name="T6" fmla="*/ 7 w 20"/>
                <a:gd name="T7" fmla="*/ 0 h 13"/>
                <a:gd name="T8" fmla="*/ 20 w 20"/>
                <a:gd name="T9" fmla="*/ 0 h 13"/>
                <a:gd name="T10" fmla="*/ 20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09">
              <a:extLst>
                <a:ext uri="{FF2B5EF4-FFF2-40B4-BE49-F238E27FC236}">
                  <a16:creationId xmlns="" xmlns:a16="http://schemas.microsoft.com/office/drawing/2014/main" id="{08E825E7-31C7-4515-9357-A850A546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962650"/>
              <a:ext cx="74613" cy="49213"/>
            </a:xfrm>
            <a:custGeom>
              <a:avLst/>
              <a:gdLst>
                <a:gd name="T0" fmla="*/ 20 w 20"/>
                <a:gd name="T1" fmla="*/ 13 h 13"/>
                <a:gd name="T2" fmla="*/ 7 w 20"/>
                <a:gd name="T3" fmla="*/ 13 h 13"/>
                <a:gd name="T4" fmla="*/ 0 w 20"/>
                <a:gd name="T5" fmla="*/ 7 h 13"/>
                <a:gd name="T6" fmla="*/ 7 w 20"/>
                <a:gd name="T7" fmla="*/ 0 h 13"/>
                <a:gd name="T8" fmla="*/ 20 w 20"/>
                <a:gd name="T9" fmla="*/ 0 h 13"/>
                <a:gd name="T10" fmla="*/ 20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10">
              <a:extLst>
                <a:ext uri="{FF2B5EF4-FFF2-40B4-BE49-F238E27FC236}">
                  <a16:creationId xmlns="" xmlns:a16="http://schemas.microsoft.com/office/drawing/2014/main" id="{C81F25BD-A5B0-409B-8403-52495AFB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868988"/>
              <a:ext cx="74613" cy="44450"/>
            </a:xfrm>
            <a:custGeom>
              <a:avLst/>
              <a:gdLst>
                <a:gd name="T0" fmla="*/ 20 w 20"/>
                <a:gd name="T1" fmla="*/ 12 h 12"/>
                <a:gd name="T2" fmla="*/ 7 w 20"/>
                <a:gd name="T3" fmla="*/ 12 h 12"/>
                <a:gd name="T4" fmla="*/ 0 w 20"/>
                <a:gd name="T5" fmla="*/ 6 h 12"/>
                <a:gd name="T6" fmla="*/ 7 w 20"/>
                <a:gd name="T7" fmla="*/ 0 h 12"/>
                <a:gd name="T8" fmla="*/ 20 w 20"/>
                <a:gd name="T9" fmla="*/ 0 h 12"/>
                <a:gd name="T10" fmla="*/ 20 w 2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11">
              <a:extLst>
                <a:ext uri="{FF2B5EF4-FFF2-40B4-BE49-F238E27FC236}">
                  <a16:creationId xmlns="" xmlns:a16="http://schemas.microsoft.com/office/drawing/2014/main" id="{6ADADF43-2999-48DE-B2D7-D4289D3A6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770563"/>
              <a:ext cx="74613" cy="49213"/>
            </a:xfrm>
            <a:custGeom>
              <a:avLst/>
              <a:gdLst>
                <a:gd name="T0" fmla="*/ 20 w 20"/>
                <a:gd name="T1" fmla="*/ 13 h 13"/>
                <a:gd name="T2" fmla="*/ 7 w 20"/>
                <a:gd name="T3" fmla="*/ 13 h 13"/>
                <a:gd name="T4" fmla="*/ 0 w 20"/>
                <a:gd name="T5" fmla="*/ 6 h 13"/>
                <a:gd name="T6" fmla="*/ 7 w 20"/>
                <a:gd name="T7" fmla="*/ 0 h 13"/>
                <a:gd name="T8" fmla="*/ 20 w 20"/>
                <a:gd name="T9" fmla="*/ 0 h 13"/>
                <a:gd name="T10" fmla="*/ 20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12">
              <a:extLst>
                <a:ext uri="{FF2B5EF4-FFF2-40B4-BE49-F238E27FC236}">
                  <a16:creationId xmlns="" xmlns:a16="http://schemas.microsoft.com/office/drawing/2014/main" id="{4E943B64-ABDE-465A-85B4-B54C1C96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672138"/>
              <a:ext cx="74613" cy="49213"/>
            </a:xfrm>
            <a:custGeom>
              <a:avLst/>
              <a:gdLst>
                <a:gd name="T0" fmla="*/ 20 w 20"/>
                <a:gd name="T1" fmla="*/ 13 h 13"/>
                <a:gd name="T2" fmla="*/ 7 w 20"/>
                <a:gd name="T3" fmla="*/ 13 h 13"/>
                <a:gd name="T4" fmla="*/ 0 w 20"/>
                <a:gd name="T5" fmla="*/ 7 h 13"/>
                <a:gd name="T6" fmla="*/ 7 w 20"/>
                <a:gd name="T7" fmla="*/ 0 h 13"/>
                <a:gd name="T8" fmla="*/ 20 w 20"/>
                <a:gd name="T9" fmla="*/ 0 h 13"/>
                <a:gd name="T10" fmla="*/ 20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13">
              <a:extLst>
                <a:ext uri="{FF2B5EF4-FFF2-40B4-BE49-F238E27FC236}">
                  <a16:creationId xmlns="" xmlns:a16="http://schemas.microsoft.com/office/drawing/2014/main" id="{DAECDDF7-E66B-4257-8C31-E641F532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6061075"/>
              <a:ext cx="76200" cy="49213"/>
            </a:xfrm>
            <a:custGeom>
              <a:avLst/>
              <a:gdLst>
                <a:gd name="T0" fmla="*/ 20 w 20"/>
                <a:gd name="T1" fmla="*/ 6 h 13"/>
                <a:gd name="T2" fmla="*/ 13 w 20"/>
                <a:gd name="T3" fmla="*/ 13 h 13"/>
                <a:gd name="T4" fmla="*/ 0 w 20"/>
                <a:gd name="T5" fmla="*/ 13 h 13"/>
                <a:gd name="T6" fmla="*/ 0 w 20"/>
                <a:gd name="T7" fmla="*/ 0 h 13"/>
                <a:gd name="T8" fmla="*/ 13 w 20"/>
                <a:gd name="T9" fmla="*/ 0 h 13"/>
                <a:gd name="T10" fmla="*/ 20 w 20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6"/>
                  </a:moveTo>
                  <a:cubicBezTo>
                    <a:pt x="20" y="10"/>
                    <a:pt x="17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3"/>
                    <a:pt x="20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14">
              <a:extLst>
                <a:ext uri="{FF2B5EF4-FFF2-40B4-BE49-F238E27FC236}">
                  <a16:creationId xmlns="" xmlns:a16="http://schemas.microsoft.com/office/drawing/2014/main" id="{28E72B08-B670-4E44-BE1F-35E9397CD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5962650"/>
              <a:ext cx="76200" cy="49213"/>
            </a:xfrm>
            <a:custGeom>
              <a:avLst/>
              <a:gdLst>
                <a:gd name="T0" fmla="*/ 20 w 20"/>
                <a:gd name="T1" fmla="*/ 7 h 13"/>
                <a:gd name="T2" fmla="*/ 13 w 20"/>
                <a:gd name="T3" fmla="*/ 13 h 13"/>
                <a:gd name="T4" fmla="*/ 0 w 20"/>
                <a:gd name="T5" fmla="*/ 13 h 13"/>
                <a:gd name="T6" fmla="*/ 0 w 20"/>
                <a:gd name="T7" fmla="*/ 0 h 13"/>
                <a:gd name="T8" fmla="*/ 13 w 20"/>
                <a:gd name="T9" fmla="*/ 0 h 13"/>
                <a:gd name="T10" fmla="*/ 20 w 2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10"/>
                    <a:pt x="17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3"/>
                    <a:pt x="20" y="7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15">
              <a:extLst>
                <a:ext uri="{FF2B5EF4-FFF2-40B4-BE49-F238E27FC236}">
                  <a16:creationId xmlns="" xmlns:a16="http://schemas.microsoft.com/office/drawing/2014/main" id="{66F10182-1619-430B-9109-79D90E6E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5868988"/>
              <a:ext cx="76200" cy="44450"/>
            </a:xfrm>
            <a:custGeom>
              <a:avLst/>
              <a:gdLst>
                <a:gd name="T0" fmla="*/ 20 w 20"/>
                <a:gd name="T1" fmla="*/ 6 h 12"/>
                <a:gd name="T2" fmla="*/ 13 w 20"/>
                <a:gd name="T3" fmla="*/ 12 h 12"/>
                <a:gd name="T4" fmla="*/ 0 w 20"/>
                <a:gd name="T5" fmla="*/ 12 h 12"/>
                <a:gd name="T6" fmla="*/ 0 w 20"/>
                <a:gd name="T7" fmla="*/ 0 h 12"/>
                <a:gd name="T8" fmla="*/ 13 w 20"/>
                <a:gd name="T9" fmla="*/ 0 h 12"/>
                <a:gd name="T10" fmla="*/ 20 w 20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6"/>
                  </a:moveTo>
                  <a:cubicBezTo>
                    <a:pt x="20" y="10"/>
                    <a:pt x="17" y="12"/>
                    <a:pt x="1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2"/>
                    <a:pt x="20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16">
              <a:extLst>
                <a:ext uri="{FF2B5EF4-FFF2-40B4-BE49-F238E27FC236}">
                  <a16:creationId xmlns="" xmlns:a16="http://schemas.microsoft.com/office/drawing/2014/main" id="{C3086536-4A11-4B10-A037-E882BA7E3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5770563"/>
              <a:ext cx="76200" cy="49213"/>
            </a:xfrm>
            <a:custGeom>
              <a:avLst/>
              <a:gdLst>
                <a:gd name="T0" fmla="*/ 20 w 20"/>
                <a:gd name="T1" fmla="*/ 6 h 13"/>
                <a:gd name="T2" fmla="*/ 13 w 20"/>
                <a:gd name="T3" fmla="*/ 13 h 13"/>
                <a:gd name="T4" fmla="*/ 0 w 20"/>
                <a:gd name="T5" fmla="*/ 13 h 13"/>
                <a:gd name="T6" fmla="*/ 0 w 20"/>
                <a:gd name="T7" fmla="*/ 0 h 13"/>
                <a:gd name="T8" fmla="*/ 13 w 20"/>
                <a:gd name="T9" fmla="*/ 0 h 13"/>
                <a:gd name="T10" fmla="*/ 20 w 20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6"/>
                  </a:moveTo>
                  <a:cubicBezTo>
                    <a:pt x="20" y="10"/>
                    <a:pt x="17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3"/>
                    <a:pt x="20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17">
              <a:extLst>
                <a:ext uri="{FF2B5EF4-FFF2-40B4-BE49-F238E27FC236}">
                  <a16:creationId xmlns="" xmlns:a16="http://schemas.microsoft.com/office/drawing/2014/main" id="{9EAE8730-862C-4AD1-8123-66CC40DD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5672138"/>
              <a:ext cx="76200" cy="49213"/>
            </a:xfrm>
            <a:custGeom>
              <a:avLst/>
              <a:gdLst>
                <a:gd name="T0" fmla="*/ 20 w 20"/>
                <a:gd name="T1" fmla="*/ 7 h 13"/>
                <a:gd name="T2" fmla="*/ 13 w 20"/>
                <a:gd name="T3" fmla="*/ 13 h 13"/>
                <a:gd name="T4" fmla="*/ 0 w 20"/>
                <a:gd name="T5" fmla="*/ 13 h 13"/>
                <a:gd name="T6" fmla="*/ 0 w 20"/>
                <a:gd name="T7" fmla="*/ 0 h 13"/>
                <a:gd name="T8" fmla="*/ 13 w 20"/>
                <a:gd name="T9" fmla="*/ 0 h 13"/>
                <a:gd name="T10" fmla="*/ 20 w 20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10"/>
                    <a:pt x="17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20" y="3"/>
                    <a:pt x="20" y="7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218">
              <a:extLst>
                <a:ext uri="{FF2B5EF4-FFF2-40B4-BE49-F238E27FC236}">
                  <a16:creationId xmlns="" xmlns:a16="http://schemas.microsoft.com/office/drawing/2014/main" id="{BD3CD133-3F6F-41B2-9D4D-B06289C6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138" y="6156325"/>
              <a:ext cx="49213" cy="74613"/>
            </a:xfrm>
            <a:custGeom>
              <a:avLst/>
              <a:gdLst>
                <a:gd name="T0" fmla="*/ 13 w 13"/>
                <a:gd name="T1" fmla="*/ 13 h 20"/>
                <a:gd name="T2" fmla="*/ 6 w 13"/>
                <a:gd name="T3" fmla="*/ 20 h 20"/>
                <a:gd name="T4" fmla="*/ 0 w 13"/>
                <a:gd name="T5" fmla="*/ 13 h 20"/>
                <a:gd name="T6" fmla="*/ 0 w 13"/>
                <a:gd name="T7" fmla="*/ 0 h 20"/>
                <a:gd name="T8" fmla="*/ 13 w 13"/>
                <a:gd name="T9" fmla="*/ 0 h 20"/>
                <a:gd name="T10" fmla="*/ 13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219">
              <a:extLst>
                <a:ext uri="{FF2B5EF4-FFF2-40B4-BE49-F238E27FC236}">
                  <a16:creationId xmlns="" xmlns:a16="http://schemas.microsoft.com/office/drawing/2014/main" id="{18DDFE33-B036-4995-9634-808236EC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0563" y="6156325"/>
              <a:ext cx="46038" cy="74613"/>
            </a:xfrm>
            <a:custGeom>
              <a:avLst/>
              <a:gdLst>
                <a:gd name="T0" fmla="*/ 12 w 12"/>
                <a:gd name="T1" fmla="*/ 13 h 20"/>
                <a:gd name="T2" fmla="*/ 6 w 12"/>
                <a:gd name="T3" fmla="*/ 20 h 20"/>
                <a:gd name="T4" fmla="*/ 0 w 12"/>
                <a:gd name="T5" fmla="*/ 13 h 20"/>
                <a:gd name="T6" fmla="*/ 0 w 12"/>
                <a:gd name="T7" fmla="*/ 0 h 20"/>
                <a:gd name="T8" fmla="*/ 12 w 12"/>
                <a:gd name="T9" fmla="*/ 0 h 20"/>
                <a:gd name="T10" fmla="*/ 12 w 12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0">
                  <a:moveTo>
                    <a:pt x="12" y="13"/>
                  </a:moveTo>
                  <a:cubicBezTo>
                    <a:pt x="12" y="17"/>
                    <a:pt x="10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220">
              <a:extLst>
                <a:ext uri="{FF2B5EF4-FFF2-40B4-BE49-F238E27FC236}">
                  <a16:creationId xmlns="" xmlns:a16="http://schemas.microsoft.com/office/drawing/2014/main" id="{077C102C-B39B-488B-8EB3-05FD5B975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4225" y="6156325"/>
              <a:ext cx="49213" cy="74613"/>
            </a:xfrm>
            <a:custGeom>
              <a:avLst/>
              <a:gdLst>
                <a:gd name="T0" fmla="*/ 13 w 13"/>
                <a:gd name="T1" fmla="*/ 13 h 20"/>
                <a:gd name="T2" fmla="*/ 7 w 13"/>
                <a:gd name="T3" fmla="*/ 20 h 20"/>
                <a:gd name="T4" fmla="*/ 0 w 13"/>
                <a:gd name="T5" fmla="*/ 13 h 20"/>
                <a:gd name="T6" fmla="*/ 0 w 13"/>
                <a:gd name="T7" fmla="*/ 0 h 20"/>
                <a:gd name="T8" fmla="*/ 13 w 13"/>
                <a:gd name="T9" fmla="*/ 0 h 20"/>
                <a:gd name="T10" fmla="*/ 13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221">
              <a:extLst>
                <a:ext uri="{FF2B5EF4-FFF2-40B4-BE49-F238E27FC236}">
                  <a16:creationId xmlns="" xmlns:a16="http://schemas.microsoft.com/office/drawing/2014/main" id="{9FA61148-DF03-43E5-A916-04DA7DC0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6156325"/>
              <a:ext cx="49213" cy="74613"/>
            </a:xfrm>
            <a:custGeom>
              <a:avLst/>
              <a:gdLst>
                <a:gd name="T0" fmla="*/ 13 w 13"/>
                <a:gd name="T1" fmla="*/ 13 h 20"/>
                <a:gd name="T2" fmla="*/ 6 w 13"/>
                <a:gd name="T3" fmla="*/ 20 h 20"/>
                <a:gd name="T4" fmla="*/ 0 w 13"/>
                <a:gd name="T5" fmla="*/ 13 h 20"/>
                <a:gd name="T6" fmla="*/ 0 w 13"/>
                <a:gd name="T7" fmla="*/ 0 h 20"/>
                <a:gd name="T8" fmla="*/ 13 w 13"/>
                <a:gd name="T9" fmla="*/ 0 h 20"/>
                <a:gd name="T10" fmla="*/ 13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3" y="13"/>
                  </a:moveTo>
                  <a:cubicBezTo>
                    <a:pt x="13" y="17"/>
                    <a:pt x="10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222">
              <a:extLst>
                <a:ext uri="{FF2B5EF4-FFF2-40B4-BE49-F238E27FC236}">
                  <a16:creationId xmlns="" xmlns:a16="http://schemas.microsoft.com/office/drawing/2014/main" id="{B07905AE-1598-45FC-A8E8-924ED81F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9588" y="5686425"/>
              <a:ext cx="407988" cy="407988"/>
            </a:xfrm>
            <a:prstGeom prst="rect">
              <a:avLst/>
            </a:prstGeom>
            <a:solidFill>
              <a:srgbClr val="5B5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23">
              <a:extLst>
                <a:ext uri="{FF2B5EF4-FFF2-40B4-BE49-F238E27FC236}">
                  <a16:creationId xmlns="" xmlns:a16="http://schemas.microsoft.com/office/drawing/2014/main" id="{FAF297DF-96F8-452A-BC21-02E26DD9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588" y="5686425"/>
              <a:ext cx="407988" cy="407988"/>
            </a:xfrm>
            <a:custGeom>
              <a:avLst/>
              <a:gdLst>
                <a:gd name="T0" fmla="*/ 0 w 257"/>
                <a:gd name="T1" fmla="*/ 0 h 257"/>
                <a:gd name="T2" fmla="*/ 257 w 257"/>
                <a:gd name="T3" fmla="*/ 0 h 257"/>
                <a:gd name="T4" fmla="*/ 0 w 257"/>
                <a:gd name="T5" fmla="*/ 257 h 257"/>
                <a:gd name="T6" fmla="*/ 0 w 257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57">
                  <a:moveTo>
                    <a:pt x="0" y="0"/>
                  </a:moveTo>
                  <a:lnTo>
                    <a:pt x="257" y="0"/>
                  </a:lnTo>
                  <a:lnTo>
                    <a:pt x="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24">
              <a:extLst>
                <a:ext uri="{FF2B5EF4-FFF2-40B4-BE49-F238E27FC236}">
                  <a16:creationId xmlns="" xmlns:a16="http://schemas.microsoft.com/office/drawing/2014/main" id="{1D441E34-09ED-4D15-AC15-184D6F62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5743575"/>
              <a:ext cx="23813" cy="26988"/>
            </a:xfrm>
            <a:custGeom>
              <a:avLst/>
              <a:gdLst>
                <a:gd name="T0" fmla="*/ 0 w 15"/>
                <a:gd name="T1" fmla="*/ 0 h 17"/>
                <a:gd name="T2" fmla="*/ 5 w 15"/>
                <a:gd name="T3" fmla="*/ 0 h 17"/>
                <a:gd name="T4" fmla="*/ 8 w 15"/>
                <a:gd name="T5" fmla="*/ 7 h 17"/>
                <a:gd name="T6" fmla="*/ 12 w 15"/>
                <a:gd name="T7" fmla="*/ 0 h 17"/>
                <a:gd name="T8" fmla="*/ 15 w 15"/>
                <a:gd name="T9" fmla="*/ 0 h 17"/>
                <a:gd name="T10" fmla="*/ 15 w 15"/>
                <a:gd name="T11" fmla="*/ 17 h 17"/>
                <a:gd name="T12" fmla="*/ 12 w 15"/>
                <a:gd name="T13" fmla="*/ 17 h 17"/>
                <a:gd name="T14" fmla="*/ 12 w 15"/>
                <a:gd name="T15" fmla="*/ 12 h 17"/>
                <a:gd name="T16" fmla="*/ 12 w 15"/>
                <a:gd name="T17" fmla="*/ 9 h 17"/>
                <a:gd name="T18" fmla="*/ 12 w 15"/>
                <a:gd name="T19" fmla="*/ 9 h 17"/>
                <a:gd name="T20" fmla="*/ 10 w 15"/>
                <a:gd name="T21" fmla="*/ 14 h 17"/>
                <a:gd name="T22" fmla="*/ 5 w 15"/>
                <a:gd name="T23" fmla="*/ 14 h 17"/>
                <a:gd name="T24" fmla="*/ 3 w 15"/>
                <a:gd name="T25" fmla="*/ 9 h 17"/>
                <a:gd name="T26" fmla="*/ 3 w 15"/>
                <a:gd name="T27" fmla="*/ 9 h 17"/>
                <a:gd name="T28" fmla="*/ 5 w 15"/>
                <a:gd name="T29" fmla="*/ 12 h 17"/>
                <a:gd name="T30" fmla="*/ 5 w 15"/>
                <a:gd name="T31" fmla="*/ 17 h 17"/>
                <a:gd name="T32" fmla="*/ 0 w 15"/>
                <a:gd name="T33" fmla="*/ 17 h 17"/>
                <a:gd name="T34" fmla="*/ 0 w 15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5" y="0"/>
                  </a:lnTo>
                  <a:lnTo>
                    <a:pt x="8" y="7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25">
              <a:extLst>
                <a:ext uri="{FF2B5EF4-FFF2-40B4-BE49-F238E27FC236}">
                  <a16:creationId xmlns="" xmlns:a16="http://schemas.microsoft.com/office/drawing/2014/main" id="{47B275EE-4FBE-46B1-AB50-E67E4A75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5743575"/>
              <a:ext cx="22225" cy="30163"/>
            </a:xfrm>
            <a:custGeom>
              <a:avLst/>
              <a:gdLst>
                <a:gd name="T0" fmla="*/ 2 w 6"/>
                <a:gd name="T1" fmla="*/ 5 h 8"/>
                <a:gd name="T2" fmla="*/ 4 w 6"/>
                <a:gd name="T3" fmla="*/ 5 h 8"/>
                <a:gd name="T4" fmla="*/ 4 w 6"/>
                <a:gd name="T5" fmla="*/ 0 h 8"/>
                <a:gd name="T6" fmla="*/ 6 w 6"/>
                <a:gd name="T7" fmla="*/ 0 h 8"/>
                <a:gd name="T8" fmla="*/ 6 w 6"/>
                <a:gd name="T9" fmla="*/ 5 h 8"/>
                <a:gd name="T10" fmla="*/ 0 w 6"/>
                <a:gd name="T11" fmla="*/ 5 h 8"/>
                <a:gd name="T12" fmla="*/ 0 w 6"/>
                <a:gd name="T13" fmla="*/ 0 h 8"/>
                <a:gd name="T14" fmla="*/ 2 w 6"/>
                <a:gd name="T15" fmla="*/ 0 h 8"/>
                <a:gd name="T16" fmla="*/ 2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2" y="5"/>
                  </a:moveTo>
                  <a:cubicBezTo>
                    <a:pt x="2" y="6"/>
                    <a:pt x="4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26">
              <a:extLst>
                <a:ext uri="{FF2B5EF4-FFF2-40B4-BE49-F238E27FC236}">
                  <a16:creationId xmlns="" xmlns:a16="http://schemas.microsoft.com/office/drawing/2014/main" id="{C8FF4E8D-9B61-48CF-9D97-7E4E86C1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5" y="5743575"/>
              <a:ext cx="19050" cy="26988"/>
            </a:xfrm>
            <a:custGeom>
              <a:avLst/>
              <a:gdLst>
                <a:gd name="T0" fmla="*/ 0 w 12"/>
                <a:gd name="T1" fmla="*/ 0 h 17"/>
                <a:gd name="T2" fmla="*/ 5 w 12"/>
                <a:gd name="T3" fmla="*/ 0 h 17"/>
                <a:gd name="T4" fmla="*/ 5 w 12"/>
                <a:gd name="T5" fmla="*/ 12 h 17"/>
                <a:gd name="T6" fmla="*/ 12 w 12"/>
                <a:gd name="T7" fmla="*/ 12 h 17"/>
                <a:gd name="T8" fmla="*/ 12 w 12"/>
                <a:gd name="T9" fmla="*/ 17 h 17"/>
                <a:gd name="T10" fmla="*/ 0 w 12"/>
                <a:gd name="T11" fmla="*/ 17 h 17"/>
                <a:gd name="T12" fmla="*/ 0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lnTo>
                    <a:pt x="5" y="0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227">
              <a:extLst>
                <a:ext uri="{FF2B5EF4-FFF2-40B4-BE49-F238E27FC236}">
                  <a16:creationId xmlns="" xmlns:a16="http://schemas.microsoft.com/office/drawing/2014/main" id="{E64754F6-29CC-459F-80EC-23A1B386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363" y="5743575"/>
              <a:ext cx="23813" cy="26988"/>
            </a:xfrm>
            <a:custGeom>
              <a:avLst/>
              <a:gdLst>
                <a:gd name="T0" fmla="*/ 10 w 15"/>
                <a:gd name="T1" fmla="*/ 5 h 17"/>
                <a:gd name="T2" fmla="*/ 10 w 15"/>
                <a:gd name="T3" fmla="*/ 17 h 17"/>
                <a:gd name="T4" fmla="*/ 5 w 15"/>
                <a:gd name="T5" fmla="*/ 17 h 17"/>
                <a:gd name="T6" fmla="*/ 5 w 15"/>
                <a:gd name="T7" fmla="*/ 5 h 17"/>
                <a:gd name="T8" fmla="*/ 0 w 15"/>
                <a:gd name="T9" fmla="*/ 5 h 17"/>
                <a:gd name="T10" fmla="*/ 0 w 15"/>
                <a:gd name="T11" fmla="*/ 0 h 17"/>
                <a:gd name="T12" fmla="*/ 15 w 15"/>
                <a:gd name="T13" fmla="*/ 0 h 17"/>
                <a:gd name="T14" fmla="*/ 15 w 15"/>
                <a:gd name="T15" fmla="*/ 5 h 17"/>
                <a:gd name="T16" fmla="*/ 10 w 15"/>
                <a:gd name="T1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0" y="5"/>
                  </a:moveTo>
                  <a:lnTo>
                    <a:pt x="10" y="17"/>
                  </a:lnTo>
                  <a:lnTo>
                    <a:pt x="5" y="17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228">
              <a:extLst>
                <a:ext uri="{FF2B5EF4-FFF2-40B4-BE49-F238E27FC236}">
                  <a16:creationId xmlns="" xmlns:a16="http://schemas.microsoft.com/office/drawing/2014/main" id="{086B95A5-8FF8-413B-9FA8-26BFDDEEE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8175" y="5743575"/>
              <a:ext cx="6350" cy="26988"/>
            </a:xfrm>
            <a:prstGeom prst="rect">
              <a:avLst/>
            </a:pr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229">
              <a:extLst>
                <a:ext uri="{FF2B5EF4-FFF2-40B4-BE49-F238E27FC236}">
                  <a16:creationId xmlns="" xmlns:a16="http://schemas.microsoft.com/office/drawing/2014/main" id="{99E48EC0-286D-4DBE-B1E3-5DEE9D03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9288" y="5743575"/>
              <a:ext cx="19050" cy="26988"/>
            </a:xfrm>
            <a:custGeom>
              <a:avLst/>
              <a:gdLst>
                <a:gd name="T0" fmla="*/ 5 w 5"/>
                <a:gd name="T1" fmla="*/ 6 h 7"/>
                <a:gd name="T2" fmla="*/ 3 w 5"/>
                <a:gd name="T3" fmla="*/ 7 h 7"/>
                <a:gd name="T4" fmla="*/ 0 w 5"/>
                <a:gd name="T5" fmla="*/ 5 h 7"/>
                <a:gd name="T6" fmla="*/ 0 w 5"/>
                <a:gd name="T7" fmla="*/ 2 h 7"/>
                <a:gd name="T8" fmla="*/ 3 w 5"/>
                <a:gd name="T9" fmla="*/ 0 h 7"/>
                <a:gd name="T10" fmla="*/ 5 w 5"/>
                <a:gd name="T11" fmla="*/ 1 h 7"/>
                <a:gd name="T12" fmla="*/ 4 w 5"/>
                <a:gd name="T13" fmla="*/ 2 h 7"/>
                <a:gd name="T14" fmla="*/ 2 w 5"/>
                <a:gd name="T15" fmla="*/ 2 h 7"/>
                <a:gd name="T16" fmla="*/ 2 w 5"/>
                <a:gd name="T17" fmla="*/ 5 h 7"/>
                <a:gd name="T18" fmla="*/ 4 w 5"/>
                <a:gd name="T19" fmla="*/ 5 h 7"/>
                <a:gd name="T20" fmla="*/ 5 w 5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5" y="7"/>
                    <a:pt x="4" y="7"/>
                    <a:pt x="3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4" y="5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230">
              <a:extLst>
                <a:ext uri="{FF2B5EF4-FFF2-40B4-BE49-F238E27FC236}">
                  <a16:creationId xmlns="" xmlns:a16="http://schemas.microsoft.com/office/drawing/2014/main" id="{EE56C569-84EC-401C-8160-BDC37AE23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1513" y="5743575"/>
              <a:ext cx="22225" cy="26988"/>
            </a:xfrm>
            <a:custGeom>
              <a:avLst/>
              <a:gdLst>
                <a:gd name="T0" fmla="*/ 2 w 6"/>
                <a:gd name="T1" fmla="*/ 5 h 7"/>
                <a:gd name="T2" fmla="*/ 3 w 6"/>
                <a:gd name="T3" fmla="*/ 5 h 7"/>
                <a:gd name="T4" fmla="*/ 4 w 6"/>
                <a:gd name="T5" fmla="*/ 5 h 7"/>
                <a:gd name="T6" fmla="*/ 4 w 6"/>
                <a:gd name="T7" fmla="*/ 2 h 7"/>
                <a:gd name="T8" fmla="*/ 3 w 6"/>
                <a:gd name="T9" fmla="*/ 1 h 7"/>
                <a:gd name="T10" fmla="*/ 2 w 6"/>
                <a:gd name="T11" fmla="*/ 2 h 7"/>
                <a:gd name="T12" fmla="*/ 2 w 6"/>
                <a:gd name="T13" fmla="*/ 5 h 7"/>
                <a:gd name="T14" fmla="*/ 0 w 6"/>
                <a:gd name="T15" fmla="*/ 2 h 7"/>
                <a:gd name="T16" fmla="*/ 3 w 6"/>
                <a:gd name="T17" fmla="*/ 0 h 7"/>
                <a:gd name="T18" fmla="*/ 6 w 6"/>
                <a:gd name="T19" fmla="*/ 2 h 7"/>
                <a:gd name="T20" fmla="*/ 6 w 6"/>
                <a:gd name="T21" fmla="*/ 5 h 7"/>
                <a:gd name="T22" fmla="*/ 3 w 6"/>
                <a:gd name="T23" fmla="*/ 7 h 7"/>
                <a:gd name="T24" fmla="*/ 0 w 6"/>
                <a:gd name="T25" fmla="*/ 5 h 7"/>
                <a:gd name="T26" fmla="*/ 0 w 6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2" y="5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7"/>
                    <a:pt x="0" y="6"/>
                    <a:pt x="0" y="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31">
              <a:extLst>
                <a:ext uri="{FF2B5EF4-FFF2-40B4-BE49-F238E27FC236}">
                  <a16:creationId xmlns="" xmlns:a16="http://schemas.microsoft.com/office/drawing/2014/main" id="{768C2432-5284-429C-9654-801781ED7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58500" y="5743575"/>
              <a:ext cx="19050" cy="26988"/>
            </a:xfrm>
            <a:custGeom>
              <a:avLst/>
              <a:gdLst>
                <a:gd name="T0" fmla="*/ 2 w 5"/>
                <a:gd name="T1" fmla="*/ 3 h 7"/>
                <a:gd name="T2" fmla="*/ 2 w 5"/>
                <a:gd name="T3" fmla="*/ 2 h 7"/>
                <a:gd name="T4" fmla="*/ 1 w 5"/>
                <a:gd name="T5" fmla="*/ 2 h 7"/>
                <a:gd name="T6" fmla="*/ 1 w 5"/>
                <a:gd name="T7" fmla="*/ 3 h 7"/>
                <a:gd name="T8" fmla="*/ 2 w 5"/>
                <a:gd name="T9" fmla="*/ 3 h 7"/>
                <a:gd name="T10" fmla="*/ 2 w 5"/>
                <a:gd name="T11" fmla="*/ 5 h 7"/>
                <a:gd name="T12" fmla="*/ 1 w 5"/>
                <a:gd name="T13" fmla="*/ 5 h 7"/>
                <a:gd name="T14" fmla="*/ 1 w 5"/>
                <a:gd name="T15" fmla="*/ 7 h 7"/>
                <a:gd name="T16" fmla="*/ 0 w 5"/>
                <a:gd name="T17" fmla="*/ 7 h 7"/>
                <a:gd name="T18" fmla="*/ 0 w 5"/>
                <a:gd name="T19" fmla="*/ 0 h 7"/>
                <a:gd name="T20" fmla="*/ 2 w 5"/>
                <a:gd name="T21" fmla="*/ 0 h 7"/>
                <a:gd name="T22" fmla="*/ 5 w 5"/>
                <a:gd name="T23" fmla="*/ 2 h 7"/>
                <a:gd name="T24" fmla="*/ 4 w 5"/>
                <a:gd name="T25" fmla="*/ 5 h 7"/>
                <a:gd name="T26" fmla="*/ 5 w 5"/>
                <a:gd name="T27" fmla="*/ 7 h 7"/>
                <a:gd name="T28" fmla="*/ 3 w 5"/>
                <a:gd name="T29" fmla="*/ 7 h 7"/>
                <a:gd name="T30" fmla="*/ 2 w 5"/>
                <a:gd name="T3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7">
                  <a:moveTo>
                    <a:pt x="2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2" y="3"/>
                  </a:lnTo>
                  <a:close/>
                  <a:moveTo>
                    <a:pt x="2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32">
              <a:extLst>
                <a:ext uri="{FF2B5EF4-FFF2-40B4-BE49-F238E27FC236}">
                  <a16:creationId xmlns="" xmlns:a16="http://schemas.microsoft.com/office/drawing/2014/main" id="{CC2FB952-EA07-461C-AB86-3D960221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5743575"/>
              <a:ext cx="19050" cy="26988"/>
            </a:xfrm>
            <a:custGeom>
              <a:avLst/>
              <a:gdLst>
                <a:gd name="T0" fmla="*/ 5 w 12"/>
                <a:gd name="T1" fmla="*/ 7 h 17"/>
                <a:gd name="T2" fmla="*/ 12 w 12"/>
                <a:gd name="T3" fmla="*/ 7 h 17"/>
                <a:gd name="T4" fmla="*/ 12 w 12"/>
                <a:gd name="T5" fmla="*/ 9 h 17"/>
                <a:gd name="T6" fmla="*/ 5 w 12"/>
                <a:gd name="T7" fmla="*/ 9 h 17"/>
                <a:gd name="T8" fmla="*/ 5 w 12"/>
                <a:gd name="T9" fmla="*/ 12 h 17"/>
                <a:gd name="T10" fmla="*/ 12 w 12"/>
                <a:gd name="T11" fmla="*/ 12 h 17"/>
                <a:gd name="T12" fmla="*/ 12 w 12"/>
                <a:gd name="T13" fmla="*/ 17 h 17"/>
                <a:gd name="T14" fmla="*/ 0 w 12"/>
                <a:gd name="T15" fmla="*/ 17 h 17"/>
                <a:gd name="T16" fmla="*/ 0 w 12"/>
                <a:gd name="T17" fmla="*/ 0 h 17"/>
                <a:gd name="T18" fmla="*/ 12 w 12"/>
                <a:gd name="T19" fmla="*/ 0 h 17"/>
                <a:gd name="T20" fmla="*/ 12 w 12"/>
                <a:gd name="T21" fmla="*/ 5 h 17"/>
                <a:gd name="T22" fmla="*/ 5 w 12"/>
                <a:gd name="T23" fmla="*/ 5 h 17"/>
                <a:gd name="T24" fmla="*/ 5 w 12"/>
                <a:gd name="T2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7"/>
                  </a:moveTo>
                  <a:lnTo>
                    <a:pt x="12" y="7"/>
                  </a:lnTo>
                  <a:lnTo>
                    <a:pt x="12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233">
              <a:extLst>
                <a:ext uri="{FF2B5EF4-FFF2-40B4-BE49-F238E27FC236}">
                  <a16:creationId xmlns="" xmlns:a16="http://schemas.microsoft.com/office/drawing/2014/main" id="{58C9938F-4D01-431A-9844-E8A081DC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713" y="5743575"/>
              <a:ext cx="22225" cy="26988"/>
            </a:xfrm>
            <a:custGeom>
              <a:avLst/>
              <a:gdLst>
                <a:gd name="T0" fmla="*/ 6 w 6"/>
                <a:gd name="T1" fmla="*/ 6 h 7"/>
                <a:gd name="T2" fmla="*/ 3 w 6"/>
                <a:gd name="T3" fmla="*/ 7 h 7"/>
                <a:gd name="T4" fmla="*/ 0 w 6"/>
                <a:gd name="T5" fmla="*/ 5 h 7"/>
                <a:gd name="T6" fmla="*/ 0 w 6"/>
                <a:gd name="T7" fmla="*/ 2 h 7"/>
                <a:gd name="T8" fmla="*/ 3 w 6"/>
                <a:gd name="T9" fmla="*/ 0 h 7"/>
                <a:gd name="T10" fmla="*/ 6 w 6"/>
                <a:gd name="T11" fmla="*/ 1 h 7"/>
                <a:gd name="T12" fmla="*/ 4 w 6"/>
                <a:gd name="T13" fmla="*/ 2 h 7"/>
                <a:gd name="T14" fmla="*/ 2 w 6"/>
                <a:gd name="T15" fmla="*/ 2 h 7"/>
                <a:gd name="T16" fmla="*/ 2 w 6"/>
                <a:gd name="T17" fmla="*/ 5 h 7"/>
                <a:gd name="T18" fmla="*/ 4 w 6"/>
                <a:gd name="T19" fmla="*/ 5 h 7"/>
                <a:gd name="T20" fmla="*/ 6 w 6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2" y="1"/>
                    <a:pt x="2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4" y="6"/>
                    <a:pt x="4" y="5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234">
              <a:extLst>
                <a:ext uri="{FF2B5EF4-FFF2-40B4-BE49-F238E27FC236}">
                  <a16:creationId xmlns="" xmlns:a16="http://schemas.microsoft.com/office/drawing/2014/main" id="{083EAA08-6B6D-48B8-9253-74397DB8D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9938" y="5743575"/>
              <a:ext cx="22225" cy="26988"/>
            </a:xfrm>
            <a:custGeom>
              <a:avLst/>
              <a:gdLst>
                <a:gd name="T0" fmla="*/ 3 w 6"/>
                <a:gd name="T1" fmla="*/ 3 h 7"/>
                <a:gd name="T2" fmla="*/ 3 w 6"/>
                <a:gd name="T3" fmla="*/ 2 h 7"/>
                <a:gd name="T4" fmla="*/ 2 w 6"/>
                <a:gd name="T5" fmla="*/ 2 h 7"/>
                <a:gd name="T6" fmla="*/ 2 w 6"/>
                <a:gd name="T7" fmla="*/ 3 h 7"/>
                <a:gd name="T8" fmla="*/ 3 w 6"/>
                <a:gd name="T9" fmla="*/ 3 h 7"/>
                <a:gd name="T10" fmla="*/ 0 w 6"/>
                <a:gd name="T11" fmla="*/ 0 h 7"/>
                <a:gd name="T12" fmla="*/ 3 w 6"/>
                <a:gd name="T13" fmla="*/ 0 h 7"/>
                <a:gd name="T14" fmla="*/ 6 w 6"/>
                <a:gd name="T15" fmla="*/ 2 h 7"/>
                <a:gd name="T16" fmla="*/ 3 w 6"/>
                <a:gd name="T17" fmla="*/ 5 h 7"/>
                <a:gd name="T18" fmla="*/ 2 w 6"/>
                <a:gd name="T19" fmla="*/ 5 h 7"/>
                <a:gd name="T20" fmla="*/ 2 w 6"/>
                <a:gd name="T21" fmla="*/ 7 h 7"/>
                <a:gd name="T22" fmla="*/ 0 w 6"/>
                <a:gd name="T23" fmla="*/ 7 h 7"/>
                <a:gd name="T24" fmla="*/ 0 w 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3" y="3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235">
              <a:extLst>
                <a:ext uri="{FF2B5EF4-FFF2-40B4-BE49-F238E27FC236}">
                  <a16:creationId xmlns="" xmlns:a16="http://schemas.microsoft.com/office/drawing/2014/main" id="{15127128-1DD6-422B-A357-235CD35FA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2163" y="5743575"/>
              <a:ext cx="23813" cy="30163"/>
            </a:xfrm>
            <a:custGeom>
              <a:avLst/>
              <a:gdLst>
                <a:gd name="T0" fmla="*/ 2 w 6"/>
                <a:gd name="T1" fmla="*/ 5 h 8"/>
                <a:gd name="T2" fmla="*/ 4 w 6"/>
                <a:gd name="T3" fmla="*/ 5 h 8"/>
                <a:gd name="T4" fmla="*/ 4 w 6"/>
                <a:gd name="T5" fmla="*/ 0 h 8"/>
                <a:gd name="T6" fmla="*/ 6 w 6"/>
                <a:gd name="T7" fmla="*/ 0 h 8"/>
                <a:gd name="T8" fmla="*/ 6 w 6"/>
                <a:gd name="T9" fmla="*/ 5 h 8"/>
                <a:gd name="T10" fmla="*/ 0 w 6"/>
                <a:gd name="T11" fmla="*/ 5 h 8"/>
                <a:gd name="T12" fmla="*/ 0 w 6"/>
                <a:gd name="T13" fmla="*/ 0 h 8"/>
                <a:gd name="T14" fmla="*/ 2 w 6"/>
                <a:gd name="T15" fmla="*/ 0 h 8"/>
                <a:gd name="T16" fmla="*/ 2 w 6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2" y="5"/>
                  </a:moveTo>
                  <a:cubicBezTo>
                    <a:pt x="2" y="6"/>
                    <a:pt x="4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36">
              <a:extLst>
                <a:ext uri="{FF2B5EF4-FFF2-40B4-BE49-F238E27FC236}">
                  <a16:creationId xmlns="" xmlns:a16="http://schemas.microsoft.com/office/drawing/2014/main" id="{5734EBD6-BB06-4002-BBA1-E6D1C998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925" y="5789613"/>
              <a:ext cx="19050" cy="25400"/>
            </a:xfrm>
            <a:custGeom>
              <a:avLst/>
              <a:gdLst>
                <a:gd name="T0" fmla="*/ 2 w 5"/>
                <a:gd name="T1" fmla="*/ 5 h 7"/>
                <a:gd name="T2" fmla="*/ 4 w 5"/>
                <a:gd name="T3" fmla="*/ 4 h 7"/>
                <a:gd name="T4" fmla="*/ 3 w 5"/>
                <a:gd name="T5" fmla="*/ 3 h 7"/>
                <a:gd name="T6" fmla="*/ 2 w 5"/>
                <a:gd name="T7" fmla="*/ 4 h 7"/>
                <a:gd name="T8" fmla="*/ 1 w 5"/>
                <a:gd name="T9" fmla="*/ 4 h 7"/>
                <a:gd name="T10" fmla="*/ 1 w 5"/>
                <a:gd name="T11" fmla="*/ 0 h 7"/>
                <a:gd name="T12" fmla="*/ 5 w 5"/>
                <a:gd name="T13" fmla="*/ 0 h 7"/>
                <a:gd name="T14" fmla="*/ 5 w 5"/>
                <a:gd name="T15" fmla="*/ 1 h 7"/>
                <a:gd name="T16" fmla="*/ 2 w 5"/>
                <a:gd name="T17" fmla="*/ 1 h 7"/>
                <a:gd name="T18" fmla="*/ 2 w 5"/>
                <a:gd name="T19" fmla="*/ 2 h 7"/>
                <a:gd name="T20" fmla="*/ 5 w 5"/>
                <a:gd name="T21" fmla="*/ 4 h 7"/>
                <a:gd name="T22" fmla="*/ 3 w 5"/>
                <a:gd name="T23" fmla="*/ 7 h 7"/>
                <a:gd name="T24" fmla="*/ 0 w 5"/>
                <a:gd name="T25" fmla="*/ 6 h 7"/>
                <a:gd name="T26" fmla="*/ 2 w 5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7">
                  <a:moveTo>
                    <a:pt x="2" y="5"/>
                  </a:moveTo>
                  <a:cubicBezTo>
                    <a:pt x="2" y="6"/>
                    <a:pt x="4" y="5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6"/>
                    <a:pt x="5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Oval 237">
              <a:extLst>
                <a:ext uri="{FF2B5EF4-FFF2-40B4-BE49-F238E27FC236}">
                  <a16:creationId xmlns="" xmlns:a16="http://schemas.microsoft.com/office/drawing/2014/main" id="{161A330B-0111-432E-AEEE-C4B85DCE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150" y="5807075"/>
              <a:ext cx="7938" cy="7938"/>
            </a:xfrm>
            <a:prstGeom prst="ellipse">
              <a:avLst/>
            </a:pr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238">
              <a:extLst>
                <a:ext uri="{FF2B5EF4-FFF2-40B4-BE49-F238E27FC236}">
                  <a16:creationId xmlns="" xmlns:a16="http://schemas.microsoft.com/office/drawing/2014/main" id="{E4B1A854-9235-4D8A-854E-2E449B67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5789613"/>
              <a:ext cx="19050" cy="25400"/>
            </a:xfrm>
            <a:custGeom>
              <a:avLst/>
              <a:gdLst>
                <a:gd name="T0" fmla="*/ 2 w 5"/>
                <a:gd name="T1" fmla="*/ 5 h 7"/>
                <a:gd name="T2" fmla="*/ 4 w 5"/>
                <a:gd name="T3" fmla="*/ 4 h 7"/>
                <a:gd name="T4" fmla="*/ 3 w 5"/>
                <a:gd name="T5" fmla="*/ 3 h 7"/>
                <a:gd name="T6" fmla="*/ 1 w 5"/>
                <a:gd name="T7" fmla="*/ 4 h 7"/>
                <a:gd name="T8" fmla="*/ 1 w 5"/>
                <a:gd name="T9" fmla="*/ 4 h 7"/>
                <a:gd name="T10" fmla="*/ 1 w 5"/>
                <a:gd name="T11" fmla="*/ 0 h 7"/>
                <a:gd name="T12" fmla="*/ 5 w 5"/>
                <a:gd name="T13" fmla="*/ 0 h 7"/>
                <a:gd name="T14" fmla="*/ 5 w 5"/>
                <a:gd name="T15" fmla="*/ 1 h 7"/>
                <a:gd name="T16" fmla="*/ 2 w 5"/>
                <a:gd name="T17" fmla="*/ 1 h 7"/>
                <a:gd name="T18" fmla="*/ 2 w 5"/>
                <a:gd name="T19" fmla="*/ 2 h 7"/>
                <a:gd name="T20" fmla="*/ 5 w 5"/>
                <a:gd name="T21" fmla="*/ 4 h 7"/>
                <a:gd name="T22" fmla="*/ 3 w 5"/>
                <a:gd name="T23" fmla="*/ 7 h 7"/>
                <a:gd name="T24" fmla="*/ 0 w 5"/>
                <a:gd name="T25" fmla="*/ 6 h 7"/>
                <a:gd name="T26" fmla="*/ 2 w 5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7">
                  <a:moveTo>
                    <a:pt x="2" y="5"/>
                  </a:moveTo>
                  <a:cubicBezTo>
                    <a:pt x="2" y="6"/>
                    <a:pt x="4" y="5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39">
              <a:extLst>
                <a:ext uri="{FF2B5EF4-FFF2-40B4-BE49-F238E27FC236}">
                  <a16:creationId xmlns="" xmlns:a16="http://schemas.microsoft.com/office/drawing/2014/main" id="{E513CA4A-DEA1-4741-BFC1-A970E84D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0" y="5789613"/>
              <a:ext cx="19050" cy="25400"/>
            </a:xfrm>
            <a:custGeom>
              <a:avLst/>
              <a:gdLst>
                <a:gd name="T0" fmla="*/ 3 w 5"/>
                <a:gd name="T1" fmla="*/ 2 h 7"/>
                <a:gd name="T2" fmla="*/ 2 w 5"/>
                <a:gd name="T3" fmla="*/ 2 h 7"/>
                <a:gd name="T4" fmla="*/ 2 w 5"/>
                <a:gd name="T5" fmla="*/ 5 h 7"/>
                <a:gd name="T6" fmla="*/ 4 w 5"/>
                <a:gd name="T7" fmla="*/ 5 h 7"/>
                <a:gd name="T8" fmla="*/ 4 w 5"/>
                <a:gd name="T9" fmla="*/ 4 h 7"/>
                <a:gd name="T10" fmla="*/ 2 w 5"/>
                <a:gd name="T11" fmla="*/ 4 h 7"/>
                <a:gd name="T12" fmla="*/ 2 w 5"/>
                <a:gd name="T13" fmla="*/ 3 h 7"/>
                <a:gd name="T14" fmla="*/ 5 w 5"/>
                <a:gd name="T15" fmla="*/ 3 h 7"/>
                <a:gd name="T16" fmla="*/ 5 w 5"/>
                <a:gd name="T17" fmla="*/ 5 h 7"/>
                <a:gd name="T18" fmla="*/ 3 w 5"/>
                <a:gd name="T19" fmla="*/ 7 h 7"/>
                <a:gd name="T20" fmla="*/ 0 w 5"/>
                <a:gd name="T21" fmla="*/ 5 h 7"/>
                <a:gd name="T22" fmla="*/ 0 w 5"/>
                <a:gd name="T23" fmla="*/ 2 h 7"/>
                <a:gd name="T24" fmla="*/ 3 w 5"/>
                <a:gd name="T25" fmla="*/ 0 h 7"/>
                <a:gd name="T26" fmla="*/ 5 w 5"/>
                <a:gd name="T27" fmla="*/ 1 h 7"/>
                <a:gd name="T28" fmla="*/ 3 w 5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4" y="0"/>
                    <a:pt x="5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240">
              <a:extLst>
                <a:ext uri="{FF2B5EF4-FFF2-40B4-BE49-F238E27FC236}">
                  <a16:creationId xmlns="" xmlns:a16="http://schemas.microsoft.com/office/drawing/2014/main" id="{91071B8A-2976-40BC-AD99-43B40105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5789613"/>
              <a:ext cx="23813" cy="25400"/>
            </a:xfrm>
            <a:custGeom>
              <a:avLst/>
              <a:gdLst>
                <a:gd name="T0" fmla="*/ 5 w 15"/>
                <a:gd name="T1" fmla="*/ 16 h 16"/>
                <a:gd name="T2" fmla="*/ 0 w 15"/>
                <a:gd name="T3" fmla="*/ 16 h 16"/>
                <a:gd name="T4" fmla="*/ 0 w 15"/>
                <a:gd name="T5" fmla="*/ 0 h 16"/>
                <a:gd name="T6" fmla="*/ 5 w 15"/>
                <a:gd name="T7" fmla="*/ 0 h 16"/>
                <a:gd name="T8" fmla="*/ 5 w 15"/>
                <a:gd name="T9" fmla="*/ 7 h 16"/>
                <a:gd name="T10" fmla="*/ 10 w 15"/>
                <a:gd name="T11" fmla="*/ 7 h 16"/>
                <a:gd name="T12" fmla="*/ 10 w 15"/>
                <a:gd name="T13" fmla="*/ 0 h 16"/>
                <a:gd name="T14" fmla="*/ 15 w 15"/>
                <a:gd name="T15" fmla="*/ 0 h 16"/>
                <a:gd name="T16" fmla="*/ 15 w 15"/>
                <a:gd name="T17" fmla="*/ 16 h 16"/>
                <a:gd name="T18" fmla="*/ 10 w 15"/>
                <a:gd name="T19" fmla="*/ 16 h 16"/>
                <a:gd name="T20" fmla="*/ 10 w 15"/>
                <a:gd name="T21" fmla="*/ 9 h 16"/>
                <a:gd name="T22" fmla="*/ 5 w 15"/>
                <a:gd name="T23" fmla="*/ 9 h 16"/>
                <a:gd name="T24" fmla="*/ 5 w 15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5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241">
              <a:extLst>
                <a:ext uri="{FF2B5EF4-FFF2-40B4-BE49-F238E27FC236}">
                  <a16:creationId xmlns="" xmlns:a16="http://schemas.microsoft.com/office/drawing/2014/main" id="{29DBC13A-FF16-480B-ADAB-EF8A9C49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9288" y="5789613"/>
              <a:ext cx="22225" cy="25400"/>
            </a:xfrm>
            <a:custGeom>
              <a:avLst/>
              <a:gdLst>
                <a:gd name="T0" fmla="*/ 14 w 14"/>
                <a:gd name="T1" fmla="*/ 0 h 16"/>
                <a:gd name="T2" fmla="*/ 14 w 14"/>
                <a:gd name="T3" fmla="*/ 0 h 16"/>
                <a:gd name="T4" fmla="*/ 7 w 14"/>
                <a:gd name="T5" fmla="*/ 11 h 16"/>
                <a:gd name="T6" fmla="*/ 14 w 14"/>
                <a:gd name="T7" fmla="*/ 11 h 16"/>
                <a:gd name="T8" fmla="*/ 14 w 14"/>
                <a:gd name="T9" fmla="*/ 16 h 16"/>
                <a:gd name="T10" fmla="*/ 2 w 14"/>
                <a:gd name="T11" fmla="*/ 16 h 16"/>
                <a:gd name="T12" fmla="*/ 0 w 14"/>
                <a:gd name="T13" fmla="*/ 14 h 16"/>
                <a:gd name="T14" fmla="*/ 7 w 14"/>
                <a:gd name="T15" fmla="*/ 4 h 16"/>
                <a:gd name="T16" fmla="*/ 2 w 14"/>
                <a:gd name="T17" fmla="*/ 4 h 16"/>
                <a:gd name="T18" fmla="*/ 2 w 14"/>
                <a:gd name="T19" fmla="*/ 0 h 16"/>
                <a:gd name="T20" fmla="*/ 14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4" y="0"/>
                  </a:moveTo>
                  <a:lnTo>
                    <a:pt x="14" y="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F6C571A-249A-4E31-BA17-65A6D3A24A94}"/>
              </a:ext>
            </a:extLst>
          </p:cNvPr>
          <p:cNvGrpSpPr/>
          <p:nvPr/>
        </p:nvGrpSpPr>
        <p:grpSpPr>
          <a:xfrm>
            <a:off x="2676759" y="3424423"/>
            <a:ext cx="1147162" cy="1147162"/>
            <a:chOff x="890588" y="360363"/>
            <a:chExt cx="1330325" cy="1330325"/>
          </a:xfrm>
        </p:grpSpPr>
        <p:sp>
          <p:nvSpPr>
            <p:cNvPr id="72" name="Oval 5">
              <a:extLst>
                <a:ext uri="{FF2B5EF4-FFF2-40B4-BE49-F238E27FC236}">
                  <a16:creationId xmlns="" xmlns:a16="http://schemas.microsoft.com/office/drawing/2014/main" id="{A7966717-3468-4954-9EBA-20043792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88" y="360363"/>
              <a:ext cx="1330325" cy="13303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>
              <a:extLst>
                <a:ext uri="{FF2B5EF4-FFF2-40B4-BE49-F238E27FC236}">
                  <a16:creationId xmlns="" xmlns:a16="http://schemas.microsoft.com/office/drawing/2014/main" id="{2AA86C5A-A0A6-49FC-98AE-E37B49C01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8" y="639763"/>
              <a:ext cx="434975" cy="336550"/>
            </a:xfrm>
            <a:custGeom>
              <a:avLst/>
              <a:gdLst>
                <a:gd name="T0" fmla="*/ 115 w 115"/>
                <a:gd name="T1" fmla="*/ 83 h 89"/>
                <a:gd name="T2" fmla="*/ 108 w 115"/>
                <a:gd name="T3" fmla="*/ 89 h 89"/>
                <a:gd name="T4" fmla="*/ 6 w 115"/>
                <a:gd name="T5" fmla="*/ 89 h 89"/>
                <a:gd name="T6" fmla="*/ 0 w 115"/>
                <a:gd name="T7" fmla="*/ 83 h 89"/>
                <a:gd name="T8" fmla="*/ 0 w 115"/>
                <a:gd name="T9" fmla="*/ 6 h 89"/>
                <a:gd name="T10" fmla="*/ 6 w 115"/>
                <a:gd name="T11" fmla="*/ 0 h 89"/>
                <a:gd name="T12" fmla="*/ 108 w 115"/>
                <a:gd name="T13" fmla="*/ 0 h 89"/>
                <a:gd name="T14" fmla="*/ 115 w 115"/>
                <a:gd name="T15" fmla="*/ 6 h 89"/>
                <a:gd name="T16" fmla="*/ 115 w 115"/>
                <a:gd name="T17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89">
                  <a:moveTo>
                    <a:pt x="115" y="83"/>
                  </a:moveTo>
                  <a:cubicBezTo>
                    <a:pt x="115" y="86"/>
                    <a:pt x="112" y="89"/>
                    <a:pt x="108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2" y="89"/>
                    <a:pt x="0" y="86"/>
                    <a:pt x="0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5" y="2"/>
                    <a:pt x="115" y="6"/>
                  </a:cubicBezTo>
                  <a:lnTo>
                    <a:pt x="115" y="83"/>
                  </a:lnTo>
                  <a:close/>
                </a:path>
              </a:pathLst>
            </a:custGeom>
            <a:solidFill>
              <a:srgbClr val="3E3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>
              <a:extLst>
                <a:ext uri="{FF2B5EF4-FFF2-40B4-BE49-F238E27FC236}">
                  <a16:creationId xmlns="" xmlns:a16="http://schemas.microsoft.com/office/drawing/2014/main" id="{605FF9FA-88E8-464E-A4FB-5BAE5BF3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8" y="881063"/>
              <a:ext cx="434975" cy="95250"/>
            </a:xfrm>
            <a:custGeom>
              <a:avLst/>
              <a:gdLst>
                <a:gd name="T0" fmla="*/ 0 w 115"/>
                <a:gd name="T1" fmla="*/ 19 h 25"/>
                <a:gd name="T2" fmla="*/ 6 w 115"/>
                <a:gd name="T3" fmla="*/ 25 h 25"/>
                <a:gd name="T4" fmla="*/ 108 w 115"/>
                <a:gd name="T5" fmla="*/ 25 h 25"/>
                <a:gd name="T6" fmla="*/ 115 w 115"/>
                <a:gd name="T7" fmla="*/ 19 h 25"/>
                <a:gd name="T8" fmla="*/ 115 w 115"/>
                <a:gd name="T9" fmla="*/ 0 h 25"/>
                <a:gd name="T10" fmla="*/ 0 w 115"/>
                <a:gd name="T11" fmla="*/ 0 h 25"/>
                <a:gd name="T12" fmla="*/ 0 w 115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5">
                  <a:moveTo>
                    <a:pt x="0" y="19"/>
                  </a:moveTo>
                  <a:cubicBezTo>
                    <a:pt x="0" y="22"/>
                    <a:pt x="2" y="25"/>
                    <a:pt x="6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12" y="25"/>
                    <a:pt x="115" y="22"/>
                    <a:pt x="115" y="19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Oval 8">
              <a:extLst>
                <a:ext uri="{FF2B5EF4-FFF2-40B4-BE49-F238E27FC236}">
                  <a16:creationId xmlns="" xmlns:a16="http://schemas.microsoft.com/office/drawing/2014/main" id="{31DDCEB9-3A8C-40CF-8CD3-04106120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51" y="915988"/>
              <a:ext cx="22225" cy="25400"/>
            </a:xfrm>
            <a:prstGeom prst="ellipse">
              <a:avLst/>
            </a:pr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Rectangle 9">
              <a:extLst>
                <a:ext uri="{FF2B5EF4-FFF2-40B4-BE49-F238E27FC236}">
                  <a16:creationId xmlns="" xmlns:a16="http://schemas.microsoft.com/office/drawing/2014/main" id="{37BE98C3-2155-4D0A-84F9-C0A05B6E3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451" y="976313"/>
              <a:ext cx="142875" cy="49213"/>
            </a:xfrm>
            <a:prstGeom prst="rect">
              <a:avLst/>
            </a:pr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0">
              <a:extLst>
                <a:ext uri="{FF2B5EF4-FFF2-40B4-BE49-F238E27FC236}">
                  <a16:creationId xmlns="" xmlns:a16="http://schemas.microsoft.com/office/drawing/2014/main" id="{C36449E3-E53F-4464-8C13-0057A9AB6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238" y="1025526"/>
              <a:ext cx="241300" cy="22225"/>
            </a:xfrm>
            <a:custGeom>
              <a:avLst/>
              <a:gdLst>
                <a:gd name="T0" fmla="*/ 64 w 64"/>
                <a:gd name="T1" fmla="*/ 3 h 6"/>
                <a:gd name="T2" fmla="*/ 61 w 64"/>
                <a:gd name="T3" fmla="*/ 6 h 6"/>
                <a:gd name="T4" fmla="*/ 3 w 64"/>
                <a:gd name="T5" fmla="*/ 6 h 6"/>
                <a:gd name="T6" fmla="*/ 0 w 64"/>
                <a:gd name="T7" fmla="*/ 3 h 6"/>
                <a:gd name="T8" fmla="*/ 3 w 64"/>
                <a:gd name="T9" fmla="*/ 0 h 6"/>
                <a:gd name="T10" fmla="*/ 61 w 64"/>
                <a:gd name="T11" fmla="*/ 0 h 6"/>
                <a:gd name="T12" fmla="*/ 64 w 64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4" y="3"/>
                  </a:moveTo>
                  <a:cubicBezTo>
                    <a:pt x="64" y="5"/>
                    <a:pt x="63" y="6"/>
                    <a:pt x="6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1"/>
                    <a:pt x="64" y="3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7E7766FD-63F6-410D-9154-8B0E49E7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6" y="927101"/>
              <a:ext cx="528638" cy="388938"/>
            </a:xfrm>
            <a:custGeom>
              <a:avLst/>
              <a:gdLst>
                <a:gd name="T0" fmla="*/ 140 w 140"/>
                <a:gd name="T1" fmla="*/ 96 h 103"/>
                <a:gd name="T2" fmla="*/ 134 w 140"/>
                <a:gd name="T3" fmla="*/ 103 h 103"/>
                <a:gd name="T4" fmla="*/ 6 w 140"/>
                <a:gd name="T5" fmla="*/ 103 h 103"/>
                <a:gd name="T6" fmla="*/ 0 w 140"/>
                <a:gd name="T7" fmla="*/ 96 h 103"/>
                <a:gd name="T8" fmla="*/ 0 w 140"/>
                <a:gd name="T9" fmla="*/ 7 h 103"/>
                <a:gd name="T10" fmla="*/ 6 w 140"/>
                <a:gd name="T11" fmla="*/ 0 h 103"/>
                <a:gd name="T12" fmla="*/ 134 w 140"/>
                <a:gd name="T13" fmla="*/ 0 h 103"/>
                <a:gd name="T14" fmla="*/ 140 w 140"/>
                <a:gd name="T15" fmla="*/ 7 h 103"/>
                <a:gd name="T16" fmla="*/ 140 w 140"/>
                <a:gd name="T17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3">
                  <a:moveTo>
                    <a:pt x="140" y="96"/>
                  </a:moveTo>
                  <a:cubicBezTo>
                    <a:pt x="140" y="100"/>
                    <a:pt x="138" y="103"/>
                    <a:pt x="134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100"/>
                    <a:pt x="0" y="9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8" y="0"/>
                    <a:pt x="140" y="3"/>
                    <a:pt x="140" y="7"/>
                  </a:cubicBezTo>
                  <a:lnTo>
                    <a:pt x="140" y="96"/>
                  </a:lnTo>
                  <a:close/>
                </a:path>
              </a:pathLst>
            </a:custGeom>
            <a:solidFill>
              <a:srgbClr val="3E3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12">
              <a:extLst>
                <a:ext uri="{FF2B5EF4-FFF2-40B4-BE49-F238E27FC236}">
                  <a16:creationId xmlns="" xmlns:a16="http://schemas.microsoft.com/office/drawing/2014/main" id="{5631A686-0770-42E0-9708-37776412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963" y="1316038"/>
              <a:ext cx="144463" cy="73025"/>
            </a:xfrm>
            <a:prstGeom prst="rect">
              <a:avLst/>
            </a:pr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13">
              <a:extLst>
                <a:ext uri="{FF2B5EF4-FFF2-40B4-BE49-F238E27FC236}">
                  <a16:creationId xmlns="" xmlns:a16="http://schemas.microsoft.com/office/drawing/2014/main" id="{19723EC1-902F-48B6-ABE0-17ED08CC8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1" y="1389063"/>
              <a:ext cx="242888" cy="22225"/>
            </a:xfrm>
            <a:custGeom>
              <a:avLst/>
              <a:gdLst>
                <a:gd name="T0" fmla="*/ 64 w 64"/>
                <a:gd name="T1" fmla="*/ 3 h 6"/>
                <a:gd name="T2" fmla="*/ 61 w 64"/>
                <a:gd name="T3" fmla="*/ 6 h 6"/>
                <a:gd name="T4" fmla="*/ 3 w 64"/>
                <a:gd name="T5" fmla="*/ 6 h 6"/>
                <a:gd name="T6" fmla="*/ 0 w 64"/>
                <a:gd name="T7" fmla="*/ 3 h 6"/>
                <a:gd name="T8" fmla="*/ 3 w 64"/>
                <a:gd name="T9" fmla="*/ 0 h 6"/>
                <a:gd name="T10" fmla="*/ 61 w 64"/>
                <a:gd name="T11" fmla="*/ 0 h 6"/>
                <a:gd name="T12" fmla="*/ 64 w 64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4" y="3"/>
                  </a:moveTo>
                  <a:cubicBezTo>
                    <a:pt x="64" y="5"/>
                    <a:pt x="63" y="6"/>
                    <a:pt x="6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1"/>
                    <a:pt x="64" y="3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4">
              <a:extLst>
                <a:ext uri="{FF2B5EF4-FFF2-40B4-BE49-F238E27FC236}">
                  <a16:creationId xmlns="" xmlns:a16="http://schemas.microsoft.com/office/drawing/2014/main" id="{8937D771-D2A9-404C-91BC-A9CC0DC5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6" y="1217613"/>
              <a:ext cx="528638" cy="98425"/>
            </a:xfrm>
            <a:custGeom>
              <a:avLst/>
              <a:gdLst>
                <a:gd name="T0" fmla="*/ 140 w 140"/>
                <a:gd name="T1" fmla="*/ 19 h 26"/>
                <a:gd name="T2" fmla="*/ 140 w 140"/>
                <a:gd name="T3" fmla="*/ 0 h 26"/>
                <a:gd name="T4" fmla="*/ 0 w 140"/>
                <a:gd name="T5" fmla="*/ 0 h 26"/>
                <a:gd name="T6" fmla="*/ 0 w 140"/>
                <a:gd name="T7" fmla="*/ 19 h 26"/>
                <a:gd name="T8" fmla="*/ 6 w 140"/>
                <a:gd name="T9" fmla="*/ 26 h 26"/>
                <a:gd name="T10" fmla="*/ 134 w 140"/>
                <a:gd name="T11" fmla="*/ 26 h 26"/>
                <a:gd name="T12" fmla="*/ 140 w 140"/>
                <a:gd name="T1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6">
                  <a:moveTo>
                    <a:pt x="140" y="19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6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8" y="26"/>
                    <a:pt x="140" y="23"/>
                    <a:pt x="14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Oval 15">
              <a:extLst>
                <a:ext uri="{FF2B5EF4-FFF2-40B4-BE49-F238E27FC236}">
                  <a16:creationId xmlns="" xmlns:a16="http://schemas.microsoft.com/office/drawing/2014/main" id="{361BF979-B9F8-4C25-AD6A-5ADE1A637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6" y="1244601"/>
              <a:ext cx="46038" cy="46038"/>
            </a:xfrm>
            <a:prstGeom prst="ellipse">
              <a:avLst/>
            </a:prstGeom>
            <a:solidFill>
              <a:srgbClr val="B6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6">
              <a:extLst>
                <a:ext uri="{FF2B5EF4-FFF2-40B4-BE49-F238E27FC236}">
                  <a16:creationId xmlns="" xmlns:a16="http://schemas.microsoft.com/office/drawing/2014/main" id="{E375770D-E625-42CF-8B9D-F366DA707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6" y="927101"/>
              <a:ext cx="454025" cy="290513"/>
            </a:xfrm>
            <a:custGeom>
              <a:avLst/>
              <a:gdLst>
                <a:gd name="T0" fmla="*/ 0 w 120"/>
                <a:gd name="T1" fmla="*/ 7 h 77"/>
                <a:gd name="T2" fmla="*/ 0 w 120"/>
                <a:gd name="T3" fmla="*/ 77 h 77"/>
                <a:gd name="T4" fmla="*/ 43 w 120"/>
                <a:gd name="T5" fmla="*/ 77 h 77"/>
                <a:gd name="T6" fmla="*/ 120 w 120"/>
                <a:gd name="T7" fmla="*/ 0 h 77"/>
                <a:gd name="T8" fmla="*/ 6 w 120"/>
                <a:gd name="T9" fmla="*/ 0 h 77"/>
                <a:gd name="T10" fmla="*/ 0 w 120"/>
                <a:gd name="T11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77">
                  <a:moveTo>
                    <a:pt x="0" y="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5B5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7">
              <a:extLst>
                <a:ext uri="{FF2B5EF4-FFF2-40B4-BE49-F238E27FC236}">
                  <a16:creationId xmlns="" xmlns:a16="http://schemas.microsoft.com/office/drawing/2014/main" id="{91583D5F-669D-4A97-8185-CFE9269EA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8" y="639763"/>
              <a:ext cx="360363" cy="241300"/>
            </a:xfrm>
            <a:custGeom>
              <a:avLst/>
              <a:gdLst>
                <a:gd name="T0" fmla="*/ 0 w 95"/>
                <a:gd name="T1" fmla="*/ 6 h 64"/>
                <a:gd name="T2" fmla="*/ 0 w 95"/>
                <a:gd name="T3" fmla="*/ 64 h 64"/>
                <a:gd name="T4" fmla="*/ 31 w 95"/>
                <a:gd name="T5" fmla="*/ 64 h 64"/>
                <a:gd name="T6" fmla="*/ 95 w 95"/>
                <a:gd name="T7" fmla="*/ 0 h 64"/>
                <a:gd name="T8" fmla="*/ 6 w 95"/>
                <a:gd name="T9" fmla="*/ 0 h 64"/>
                <a:gd name="T10" fmla="*/ 0 w 95"/>
                <a:gd name="T11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4">
                  <a:moveTo>
                    <a:pt x="0" y="6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5B5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94EBF639-4FA3-4CD6-93D9-9806DE186638}"/>
              </a:ext>
            </a:extLst>
          </p:cNvPr>
          <p:cNvGrpSpPr/>
          <p:nvPr/>
        </p:nvGrpSpPr>
        <p:grpSpPr>
          <a:xfrm>
            <a:off x="7730842" y="5344344"/>
            <a:ext cx="1147162" cy="1148531"/>
            <a:chOff x="6478588" y="3514725"/>
            <a:chExt cx="1330325" cy="1331913"/>
          </a:xfrm>
        </p:grpSpPr>
        <p:sp>
          <p:nvSpPr>
            <p:cNvPr id="86" name="Oval 189">
              <a:extLst>
                <a:ext uri="{FF2B5EF4-FFF2-40B4-BE49-F238E27FC236}">
                  <a16:creationId xmlns="" xmlns:a16="http://schemas.microsoft.com/office/drawing/2014/main" id="{E26DC401-D8E5-4317-8DC1-AAE6C2905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3514725"/>
              <a:ext cx="1330325" cy="1331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190">
              <a:extLst>
                <a:ext uri="{FF2B5EF4-FFF2-40B4-BE49-F238E27FC236}">
                  <a16:creationId xmlns="" xmlns:a16="http://schemas.microsoft.com/office/drawing/2014/main" id="{87F2F79E-B36A-47C2-9438-DE8E7D41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988" y="3878263"/>
              <a:ext cx="771525" cy="495300"/>
            </a:xfrm>
            <a:custGeom>
              <a:avLst/>
              <a:gdLst>
                <a:gd name="T0" fmla="*/ 204 w 204"/>
                <a:gd name="T1" fmla="*/ 86 h 131"/>
                <a:gd name="T2" fmla="*/ 176 w 204"/>
                <a:gd name="T3" fmla="*/ 44 h 131"/>
                <a:gd name="T4" fmla="*/ 116 w 204"/>
                <a:gd name="T5" fmla="*/ 0 h 131"/>
                <a:gd name="T6" fmla="*/ 61 w 204"/>
                <a:gd name="T7" fmla="*/ 34 h 131"/>
                <a:gd name="T8" fmla="*/ 25 w 204"/>
                <a:gd name="T9" fmla="*/ 56 h 131"/>
                <a:gd name="T10" fmla="*/ 0 w 204"/>
                <a:gd name="T11" fmla="*/ 92 h 131"/>
                <a:gd name="T12" fmla="*/ 38 w 204"/>
                <a:gd name="T13" fmla="*/ 131 h 131"/>
                <a:gd name="T14" fmla="*/ 166 w 204"/>
                <a:gd name="T15" fmla="*/ 131 h 131"/>
                <a:gd name="T16" fmla="*/ 204 w 204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31">
                  <a:moveTo>
                    <a:pt x="204" y="86"/>
                  </a:moveTo>
                  <a:cubicBezTo>
                    <a:pt x="204" y="67"/>
                    <a:pt x="193" y="51"/>
                    <a:pt x="176" y="44"/>
                  </a:cubicBezTo>
                  <a:cubicBezTo>
                    <a:pt x="163" y="12"/>
                    <a:pt x="142" y="0"/>
                    <a:pt x="116" y="0"/>
                  </a:cubicBezTo>
                  <a:cubicBezTo>
                    <a:pt x="92" y="0"/>
                    <a:pt x="71" y="13"/>
                    <a:pt x="61" y="34"/>
                  </a:cubicBezTo>
                  <a:cubicBezTo>
                    <a:pt x="44" y="27"/>
                    <a:pt x="26" y="38"/>
                    <a:pt x="25" y="56"/>
                  </a:cubicBezTo>
                  <a:cubicBezTo>
                    <a:pt x="10" y="61"/>
                    <a:pt x="0" y="76"/>
                    <a:pt x="0" y="92"/>
                  </a:cubicBezTo>
                  <a:cubicBezTo>
                    <a:pt x="0" y="114"/>
                    <a:pt x="17" y="131"/>
                    <a:pt x="38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204" y="124"/>
                    <a:pt x="204" y="8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191">
              <a:extLst>
                <a:ext uri="{FF2B5EF4-FFF2-40B4-BE49-F238E27FC236}">
                  <a16:creationId xmlns="" xmlns:a16="http://schemas.microsoft.com/office/drawing/2014/main" id="{FBA91D46-36C4-4049-A4A3-7404665D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988" y="3878263"/>
              <a:ext cx="582613" cy="495300"/>
            </a:xfrm>
            <a:custGeom>
              <a:avLst/>
              <a:gdLst>
                <a:gd name="T0" fmla="*/ 116 w 154"/>
                <a:gd name="T1" fmla="*/ 0 h 131"/>
                <a:gd name="T2" fmla="*/ 61 w 154"/>
                <a:gd name="T3" fmla="*/ 34 h 131"/>
                <a:gd name="T4" fmla="*/ 51 w 154"/>
                <a:gd name="T5" fmla="*/ 32 h 131"/>
                <a:gd name="T6" fmla="*/ 25 w 154"/>
                <a:gd name="T7" fmla="*/ 56 h 131"/>
                <a:gd name="T8" fmla="*/ 0 w 154"/>
                <a:gd name="T9" fmla="*/ 92 h 131"/>
                <a:gd name="T10" fmla="*/ 35 w 154"/>
                <a:gd name="T11" fmla="*/ 131 h 131"/>
                <a:gd name="T12" fmla="*/ 154 w 154"/>
                <a:gd name="T13" fmla="*/ 12 h 131"/>
                <a:gd name="T14" fmla="*/ 116 w 154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31">
                  <a:moveTo>
                    <a:pt x="116" y="0"/>
                  </a:moveTo>
                  <a:cubicBezTo>
                    <a:pt x="92" y="0"/>
                    <a:pt x="71" y="13"/>
                    <a:pt x="61" y="34"/>
                  </a:cubicBezTo>
                  <a:cubicBezTo>
                    <a:pt x="58" y="32"/>
                    <a:pt x="54" y="32"/>
                    <a:pt x="51" y="32"/>
                  </a:cubicBezTo>
                  <a:cubicBezTo>
                    <a:pt x="37" y="32"/>
                    <a:pt x="26" y="42"/>
                    <a:pt x="25" y="56"/>
                  </a:cubicBezTo>
                  <a:cubicBezTo>
                    <a:pt x="10" y="61"/>
                    <a:pt x="0" y="76"/>
                    <a:pt x="0" y="92"/>
                  </a:cubicBezTo>
                  <a:cubicBezTo>
                    <a:pt x="0" y="112"/>
                    <a:pt x="15" y="129"/>
                    <a:pt x="35" y="13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43" y="3"/>
                    <a:pt x="130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192">
              <a:extLst>
                <a:ext uri="{FF2B5EF4-FFF2-40B4-BE49-F238E27FC236}">
                  <a16:creationId xmlns="" xmlns:a16="http://schemas.microsoft.com/office/drawing/2014/main" id="{5DF85645-2F43-4C5E-B59B-F1EEDE4C5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6" y="3994150"/>
              <a:ext cx="298450" cy="261938"/>
            </a:xfrm>
            <a:custGeom>
              <a:avLst/>
              <a:gdLst>
                <a:gd name="T0" fmla="*/ 30 w 79"/>
                <a:gd name="T1" fmla="*/ 42 h 69"/>
                <a:gd name="T2" fmla="*/ 24 w 79"/>
                <a:gd name="T3" fmla="*/ 42 h 69"/>
                <a:gd name="T4" fmla="*/ 24 w 79"/>
                <a:gd name="T5" fmla="*/ 42 h 69"/>
                <a:gd name="T6" fmla="*/ 53 w 79"/>
                <a:gd name="T7" fmla="*/ 13 h 69"/>
                <a:gd name="T8" fmla="*/ 71 w 79"/>
                <a:gd name="T9" fmla="*/ 20 h 69"/>
                <a:gd name="T10" fmla="*/ 79 w 79"/>
                <a:gd name="T11" fmla="*/ 9 h 69"/>
                <a:gd name="T12" fmla="*/ 53 w 79"/>
                <a:gd name="T13" fmla="*/ 0 h 69"/>
                <a:gd name="T14" fmla="*/ 11 w 79"/>
                <a:gd name="T15" fmla="*/ 42 h 69"/>
                <a:gd name="T16" fmla="*/ 4 w 79"/>
                <a:gd name="T17" fmla="*/ 42 h 69"/>
                <a:gd name="T18" fmla="*/ 2 w 79"/>
                <a:gd name="T19" fmla="*/ 47 h 69"/>
                <a:gd name="T20" fmla="*/ 14 w 79"/>
                <a:gd name="T21" fmla="*/ 67 h 69"/>
                <a:gd name="T22" fmla="*/ 20 w 79"/>
                <a:gd name="T23" fmla="*/ 67 h 69"/>
                <a:gd name="T24" fmla="*/ 33 w 79"/>
                <a:gd name="T25" fmla="*/ 47 h 69"/>
                <a:gd name="T26" fmla="*/ 30 w 79"/>
                <a:gd name="T27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9">
                  <a:moveTo>
                    <a:pt x="30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26"/>
                    <a:pt x="37" y="13"/>
                    <a:pt x="53" y="13"/>
                  </a:cubicBezTo>
                  <a:cubicBezTo>
                    <a:pt x="60" y="13"/>
                    <a:pt x="66" y="16"/>
                    <a:pt x="71" y="2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2" y="3"/>
                    <a:pt x="63" y="0"/>
                    <a:pt x="53" y="0"/>
                  </a:cubicBezTo>
                  <a:cubicBezTo>
                    <a:pt x="30" y="0"/>
                    <a:pt x="11" y="19"/>
                    <a:pt x="11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42"/>
                    <a:pt x="0" y="44"/>
                    <a:pt x="2" y="4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6" y="69"/>
                    <a:pt x="18" y="69"/>
                    <a:pt x="20" y="6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5"/>
                    <a:pt x="33" y="43"/>
                    <a:pt x="30" y="42"/>
                  </a:cubicBezTo>
                  <a:close/>
                </a:path>
              </a:pathLst>
            </a:cu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193">
              <a:extLst>
                <a:ext uri="{FF2B5EF4-FFF2-40B4-BE49-F238E27FC236}">
                  <a16:creationId xmlns="" xmlns:a16="http://schemas.microsoft.com/office/drawing/2014/main" id="{19B7F742-0DDC-4D87-B797-53AD9342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6" y="4040188"/>
              <a:ext cx="298450" cy="265113"/>
            </a:xfrm>
            <a:custGeom>
              <a:avLst/>
              <a:gdLst>
                <a:gd name="T0" fmla="*/ 77 w 79"/>
                <a:gd name="T1" fmla="*/ 23 h 70"/>
                <a:gd name="T2" fmla="*/ 65 w 79"/>
                <a:gd name="T3" fmla="*/ 3 h 70"/>
                <a:gd name="T4" fmla="*/ 59 w 79"/>
                <a:gd name="T5" fmla="*/ 3 h 70"/>
                <a:gd name="T6" fmla="*/ 46 w 79"/>
                <a:gd name="T7" fmla="*/ 23 h 70"/>
                <a:gd name="T8" fmla="*/ 48 w 79"/>
                <a:gd name="T9" fmla="*/ 27 h 70"/>
                <a:gd name="T10" fmla="*/ 55 w 79"/>
                <a:gd name="T11" fmla="*/ 27 h 70"/>
                <a:gd name="T12" fmla="*/ 55 w 79"/>
                <a:gd name="T13" fmla="*/ 27 h 70"/>
                <a:gd name="T14" fmla="*/ 26 w 79"/>
                <a:gd name="T15" fmla="*/ 57 h 70"/>
                <a:gd name="T16" fmla="*/ 7 w 79"/>
                <a:gd name="T17" fmla="*/ 50 h 70"/>
                <a:gd name="T18" fmla="*/ 0 w 79"/>
                <a:gd name="T19" fmla="*/ 60 h 70"/>
                <a:gd name="T20" fmla="*/ 26 w 79"/>
                <a:gd name="T21" fmla="*/ 70 h 70"/>
                <a:gd name="T22" fmla="*/ 68 w 79"/>
                <a:gd name="T23" fmla="*/ 27 h 70"/>
                <a:gd name="T24" fmla="*/ 75 w 79"/>
                <a:gd name="T25" fmla="*/ 27 h 70"/>
                <a:gd name="T26" fmla="*/ 77 w 79"/>
                <a:gd name="T27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70">
                  <a:moveTo>
                    <a:pt x="77" y="23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63" y="0"/>
                    <a:pt x="61" y="0"/>
                    <a:pt x="59" y="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6" y="27"/>
                    <a:pt x="48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43"/>
                    <a:pt x="42" y="57"/>
                    <a:pt x="26" y="57"/>
                  </a:cubicBezTo>
                  <a:cubicBezTo>
                    <a:pt x="19" y="57"/>
                    <a:pt x="13" y="54"/>
                    <a:pt x="7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6"/>
                    <a:pt x="16" y="70"/>
                    <a:pt x="26" y="70"/>
                  </a:cubicBezTo>
                  <a:cubicBezTo>
                    <a:pt x="49" y="70"/>
                    <a:pt x="68" y="51"/>
                    <a:pt x="68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8" y="28"/>
                    <a:pt x="79" y="25"/>
                    <a:pt x="77" y="23"/>
                  </a:cubicBezTo>
                  <a:close/>
                </a:path>
              </a:pathLst>
            </a:cu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072FB1CD-CA63-4092-A3EA-2B7DFAAF6814}"/>
              </a:ext>
            </a:extLst>
          </p:cNvPr>
          <p:cNvGrpSpPr/>
          <p:nvPr/>
        </p:nvGrpSpPr>
        <p:grpSpPr>
          <a:xfrm>
            <a:off x="3359856" y="1561997"/>
            <a:ext cx="1147162" cy="1147162"/>
            <a:chOff x="2846388" y="360363"/>
            <a:chExt cx="1330325" cy="1330325"/>
          </a:xfrm>
        </p:grpSpPr>
        <p:sp>
          <p:nvSpPr>
            <p:cNvPr id="92" name="Oval 16">
              <a:extLst>
                <a:ext uri="{FF2B5EF4-FFF2-40B4-BE49-F238E27FC236}">
                  <a16:creationId xmlns="" xmlns:a16="http://schemas.microsoft.com/office/drawing/2014/main" id="{A87CB670-A1D0-432E-9F8F-6C909869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388" y="360363"/>
              <a:ext cx="1330325" cy="1330325"/>
            </a:xfrm>
            <a:prstGeom prst="ellipse">
              <a:avLst/>
            </a:pr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Oval 17">
              <a:extLst>
                <a:ext uri="{FF2B5EF4-FFF2-40B4-BE49-F238E27FC236}">
                  <a16:creationId xmlns="" xmlns:a16="http://schemas.microsoft.com/office/drawing/2014/main" id="{40B6E116-0E4D-4C05-B6CE-0488611D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636588"/>
              <a:ext cx="771525" cy="77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18">
              <a:extLst>
                <a:ext uri="{FF2B5EF4-FFF2-40B4-BE49-F238E27FC236}">
                  <a16:creationId xmlns="" xmlns:a16="http://schemas.microsoft.com/office/drawing/2014/main" id="{9E3CDB31-4ED8-43C7-8D63-9733E5E79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636588"/>
              <a:ext cx="385763" cy="774700"/>
            </a:xfrm>
            <a:custGeom>
              <a:avLst/>
              <a:gdLst>
                <a:gd name="T0" fmla="*/ 102 w 102"/>
                <a:gd name="T1" fmla="*/ 0 h 205"/>
                <a:gd name="T2" fmla="*/ 0 w 102"/>
                <a:gd name="T3" fmla="*/ 103 h 205"/>
                <a:gd name="T4" fmla="*/ 102 w 102"/>
                <a:gd name="T5" fmla="*/ 205 h 205"/>
                <a:gd name="T6" fmla="*/ 102 w 102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05">
                  <a:moveTo>
                    <a:pt x="102" y="0"/>
                  </a:moveTo>
                  <a:cubicBezTo>
                    <a:pt x="45" y="0"/>
                    <a:pt x="0" y="46"/>
                    <a:pt x="0" y="103"/>
                  </a:cubicBezTo>
                  <a:cubicBezTo>
                    <a:pt x="0" y="159"/>
                    <a:pt x="45" y="205"/>
                    <a:pt x="102" y="20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19">
              <a:extLst>
                <a:ext uri="{FF2B5EF4-FFF2-40B4-BE49-F238E27FC236}">
                  <a16:creationId xmlns="" xmlns:a16="http://schemas.microsoft.com/office/drawing/2014/main" id="{8863532B-84AA-45AA-86DD-608B86475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6901" y="673101"/>
              <a:ext cx="760413" cy="733425"/>
            </a:xfrm>
            <a:custGeom>
              <a:avLst/>
              <a:gdLst>
                <a:gd name="T0" fmla="*/ 117 w 201"/>
                <a:gd name="T1" fmla="*/ 158 h 194"/>
                <a:gd name="T2" fmla="*/ 116 w 201"/>
                <a:gd name="T3" fmla="*/ 149 h 194"/>
                <a:gd name="T4" fmla="*/ 132 w 201"/>
                <a:gd name="T5" fmla="*/ 145 h 194"/>
                <a:gd name="T6" fmla="*/ 117 w 201"/>
                <a:gd name="T7" fmla="*/ 158 h 194"/>
                <a:gd name="T8" fmla="*/ 162 w 201"/>
                <a:gd name="T9" fmla="*/ 125 h 194"/>
                <a:gd name="T10" fmla="*/ 180 w 201"/>
                <a:gd name="T11" fmla="*/ 91 h 194"/>
                <a:gd name="T12" fmla="*/ 180 w 201"/>
                <a:gd name="T13" fmla="*/ 91 h 194"/>
                <a:gd name="T14" fmla="*/ 201 w 201"/>
                <a:gd name="T15" fmla="*/ 91 h 194"/>
                <a:gd name="T16" fmla="*/ 201 w 201"/>
                <a:gd name="T17" fmla="*/ 82 h 194"/>
                <a:gd name="T18" fmla="*/ 183 w 201"/>
                <a:gd name="T19" fmla="*/ 82 h 194"/>
                <a:gd name="T20" fmla="*/ 190 w 201"/>
                <a:gd name="T21" fmla="*/ 45 h 194"/>
                <a:gd name="T22" fmla="*/ 181 w 201"/>
                <a:gd name="T23" fmla="*/ 31 h 194"/>
                <a:gd name="T24" fmla="*/ 173 w 201"/>
                <a:gd name="T25" fmla="*/ 82 h 194"/>
                <a:gd name="T26" fmla="*/ 173 w 201"/>
                <a:gd name="T27" fmla="*/ 82 h 194"/>
                <a:gd name="T28" fmla="*/ 106 w 201"/>
                <a:gd name="T29" fmla="*/ 57 h 194"/>
                <a:gd name="T30" fmla="*/ 76 w 201"/>
                <a:gd name="T31" fmla="*/ 29 h 194"/>
                <a:gd name="T32" fmla="*/ 89 w 201"/>
                <a:gd name="T33" fmla="*/ 30 h 194"/>
                <a:gd name="T34" fmla="*/ 162 w 201"/>
                <a:gd name="T35" fmla="*/ 12 h 194"/>
                <a:gd name="T36" fmla="*/ 153 w 201"/>
                <a:gd name="T37" fmla="*/ 6 h 194"/>
                <a:gd name="T38" fmla="*/ 68 w 201"/>
                <a:gd name="T39" fmla="*/ 19 h 194"/>
                <a:gd name="T40" fmla="*/ 56 w 201"/>
                <a:gd name="T41" fmla="*/ 0 h 194"/>
                <a:gd name="T42" fmla="*/ 47 w 201"/>
                <a:gd name="T43" fmla="*/ 4 h 194"/>
                <a:gd name="T44" fmla="*/ 55 w 201"/>
                <a:gd name="T45" fmla="*/ 16 h 194"/>
                <a:gd name="T46" fmla="*/ 37 w 201"/>
                <a:gd name="T47" fmla="*/ 11 h 194"/>
                <a:gd name="T48" fmla="*/ 29 w 201"/>
                <a:gd name="T49" fmla="*/ 18 h 194"/>
                <a:gd name="T50" fmla="*/ 63 w 201"/>
                <a:gd name="T51" fmla="*/ 28 h 194"/>
                <a:gd name="T52" fmla="*/ 63 w 201"/>
                <a:gd name="T53" fmla="*/ 28 h 194"/>
                <a:gd name="T54" fmla="*/ 101 w 201"/>
                <a:gd name="T55" fmla="*/ 65 h 194"/>
                <a:gd name="T56" fmla="*/ 170 w 201"/>
                <a:gd name="T57" fmla="*/ 90 h 194"/>
                <a:gd name="T58" fmla="*/ 145 w 201"/>
                <a:gd name="T59" fmla="*/ 132 h 194"/>
                <a:gd name="T60" fmla="*/ 114 w 201"/>
                <a:gd name="T61" fmla="*/ 139 h 194"/>
                <a:gd name="T62" fmla="*/ 89 w 201"/>
                <a:gd name="T63" fmla="*/ 93 h 194"/>
                <a:gd name="T64" fmla="*/ 3 w 201"/>
                <a:gd name="T65" fmla="*/ 56 h 194"/>
                <a:gd name="T66" fmla="*/ 0 w 201"/>
                <a:gd name="T67" fmla="*/ 65 h 194"/>
                <a:gd name="T68" fmla="*/ 82 w 201"/>
                <a:gd name="T69" fmla="*/ 100 h 194"/>
                <a:gd name="T70" fmla="*/ 104 w 201"/>
                <a:gd name="T71" fmla="*/ 140 h 194"/>
                <a:gd name="T72" fmla="*/ 46 w 201"/>
                <a:gd name="T73" fmla="*/ 138 h 194"/>
                <a:gd name="T74" fmla="*/ 2 w 201"/>
                <a:gd name="T75" fmla="*/ 126 h 194"/>
                <a:gd name="T76" fmla="*/ 7 w 201"/>
                <a:gd name="T77" fmla="*/ 138 h 194"/>
                <a:gd name="T78" fmla="*/ 44 w 201"/>
                <a:gd name="T79" fmla="*/ 147 h 194"/>
                <a:gd name="T80" fmla="*/ 106 w 201"/>
                <a:gd name="T81" fmla="*/ 150 h 194"/>
                <a:gd name="T82" fmla="*/ 108 w 201"/>
                <a:gd name="T83" fmla="*/ 165 h 194"/>
                <a:gd name="T84" fmla="*/ 66 w 201"/>
                <a:gd name="T85" fmla="*/ 190 h 194"/>
                <a:gd name="T86" fmla="*/ 80 w 201"/>
                <a:gd name="T87" fmla="*/ 193 h 194"/>
                <a:gd name="T88" fmla="*/ 109 w 201"/>
                <a:gd name="T89" fmla="*/ 176 h 194"/>
                <a:gd name="T90" fmla="*/ 109 w 201"/>
                <a:gd name="T91" fmla="*/ 194 h 194"/>
                <a:gd name="T92" fmla="*/ 118 w 201"/>
                <a:gd name="T93" fmla="*/ 193 h 194"/>
                <a:gd name="T94" fmla="*/ 118 w 201"/>
                <a:gd name="T95" fmla="*/ 170 h 194"/>
                <a:gd name="T96" fmla="*/ 150 w 201"/>
                <a:gd name="T97" fmla="*/ 140 h 194"/>
                <a:gd name="T98" fmla="*/ 150 w 201"/>
                <a:gd name="T99" fmla="*/ 140 h 194"/>
                <a:gd name="T100" fmla="*/ 174 w 201"/>
                <a:gd name="T101" fmla="*/ 129 h 194"/>
                <a:gd name="T102" fmla="*/ 199 w 201"/>
                <a:gd name="T103" fmla="*/ 113 h 194"/>
                <a:gd name="T104" fmla="*/ 199 w 201"/>
                <a:gd name="T105" fmla="*/ 113 h 194"/>
                <a:gd name="T106" fmla="*/ 201 w 201"/>
                <a:gd name="T107" fmla="*/ 99 h 194"/>
                <a:gd name="T108" fmla="*/ 170 w 201"/>
                <a:gd name="T109" fmla="*/ 121 h 194"/>
                <a:gd name="T110" fmla="*/ 162 w 201"/>
                <a:gd name="T111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194">
                  <a:moveTo>
                    <a:pt x="117" y="158"/>
                  </a:moveTo>
                  <a:cubicBezTo>
                    <a:pt x="117" y="155"/>
                    <a:pt x="116" y="152"/>
                    <a:pt x="116" y="149"/>
                  </a:cubicBezTo>
                  <a:cubicBezTo>
                    <a:pt x="121" y="148"/>
                    <a:pt x="127" y="147"/>
                    <a:pt x="132" y="145"/>
                  </a:cubicBezTo>
                  <a:cubicBezTo>
                    <a:pt x="127" y="150"/>
                    <a:pt x="122" y="154"/>
                    <a:pt x="117" y="158"/>
                  </a:cubicBezTo>
                  <a:close/>
                  <a:moveTo>
                    <a:pt x="162" y="125"/>
                  </a:moveTo>
                  <a:cubicBezTo>
                    <a:pt x="169" y="114"/>
                    <a:pt x="175" y="103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7" y="91"/>
                    <a:pt x="194" y="91"/>
                    <a:pt x="201" y="91"/>
                  </a:cubicBezTo>
                  <a:cubicBezTo>
                    <a:pt x="201" y="88"/>
                    <a:pt x="201" y="85"/>
                    <a:pt x="201" y="82"/>
                  </a:cubicBezTo>
                  <a:cubicBezTo>
                    <a:pt x="194" y="82"/>
                    <a:pt x="188" y="82"/>
                    <a:pt x="183" y="82"/>
                  </a:cubicBezTo>
                  <a:cubicBezTo>
                    <a:pt x="186" y="71"/>
                    <a:pt x="189" y="58"/>
                    <a:pt x="190" y="45"/>
                  </a:cubicBezTo>
                  <a:cubicBezTo>
                    <a:pt x="187" y="40"/>
                    <a:pt x="184" y="35"/>
                    <a:pt x="181" y="31"/>
                  </a:cubicBezTo>
                  <a:cubicBezTo>
                    <a:pt x="181" y="47"/>
                    <a:pt x="178" y="65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48" y="79"/>
                    <a:pt x="124" y="69"/>
                    <a:pt x="106" y="57"/>
                  </a:cubicBezTo>
                  <a:cubicBezTo>
                    <a:pt x="96" y="49"/>
                    <a:pt x="85" y="40"/>
                    <a:pt x="76" y="29"/>
                  </a:cubicBezTo>
                  <a:cubicBezTo>
                    <a:pt x="81" y="30"/>
                    <a:pt x="85" y="30"/>
                    <a:pt x="89" y="30"/>
                  </a:cubicBezTo>
                  <a:cubicBezTo>
                    <a:pt x="114" y="30"/>
                    <a:pt x="139" y="23"/>
                    <a:pt x="162" y="12"/>
                  </a:cubicBezTo>
                  <a:cubicBezTo>
                    <a:pt x="159" y="9"/>
                    <a:pt x="156" y="7"/>
                    <a:pt x="153" y="6"/>
                  </a:cubicBezTo>
                  <a:cubicBezTo>
                    <a:pt x="127" y="19"/>
                    <a:pt x="98" y="24"/>
                    <a:pt x="68" y="19"/>
                  </a:cubicBezTo>
                  <a:cubicBezTo>
                    <a:pt x="64" y="13"/>
                    <a:pt x="60" y="6"/>
                    <a:pt x="56" y="0"/>
                  </a:cubicBezTo>
                  <a:cubicBezTo>
                    <a:pt x="53" y="1"/>
                    <a:pt x="50" y="3"/>
                    <a:pt x="47" y="4"/>
                  </a:cubicBezTo>
                  <a:cubicBezTo>
                    <a:pt x="49" y="8"/>
                    <a:pt x="52" y="12"/>
                    <a:pt x="55" y="16"/>
                  </a:cubicBezTo>
                  <a:cubicBezTo>
                    <a:pt x="49" y="15"/>
                    <a:pt x="43" y="13"/>
                    <a:pt x="37" y="11"/>
                  </a:cubicBezTo>
                  <a:cubicBezTo>
                    <a:pt x="34" y="13"/>
                    <a:pt x="32" y="15"/>
                    <a:pt x="29" y="18"/>
                  </a:cubicBezTo>
                  <a:cubicBezTo>
                    <a:pt x="40" y="22"/>
                    <a:pt x="51" y="26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74" y="42"/>
                    <a:pt x="86" y="54"/>
                    <a:pt x="101" y="65"/>
                  </a:cubicBezTo>
                  <a:cubicBezTo>
                    <a:pt x="118" y="77"/>
                    <a:pt x="144" y="87"/>
                    <a:pt x="170" y="90"/>
                  </a:cubicBezTo>
                  <a:cubicBezTo>
                    <a:pt x="168" y="96"/>
                    <a:pt x="159" y="115"/>
                    <a:pt x="145" y="132"/>
                  </a:cubicBezTo>
                  <a:cubicBezTo>
                    <a:pt x="134" y="135"/>
                    <a:pt x="124" y="138"/>
                    <a:pt x="114" y="139"/>
                  </a:cubicBezTo>
                  <a:cubicBezTo>
                    <a:pt x="109" y="121"/>
                    <a:pt x="100" y="106"/>
                    <a:pt x="89" y="93"/>
                  </a:cubicBezTo>
                  <a:cubicBezTo>
                    <a:pt x="62" y="64"/>
                    <a:pt x="24" y="57"/>
                    <a:pt x="3" y="56"/>
                  </a:cubicBezTo>
                  <a:cubicBezTo>
                    <a:pt x="2" y="59"/>
                    <a:pt x="1" y="62"/>
                    <a:pt x="0" y="65"/>
                  </a:cubicBezTo>
                  <a:cubicBezTo>
                    <a:pt x="19" y="67"/>
                    <a:pt x="56" y="72"/>
                    <a:pt x="82" y="100"/>
                  </a:cubicBezTo>
                  <a:cubicBezTo>
                    <a:pt x="92" y="111"/>
                    <a:pt x="100" y="124"/>
                    <a:pt x="104" y="140"/>
                  </a:cubicBezTo>
                  <a:cubicBezTo>
                    <a:pt x="85" y="142"/>
                    <a:pt x="66" y="141"/>
                    <a:pt x="46" y="138"/>
                  </a:cubicBezTo>
                  <a:cubicBezTo>
                    <a:pt x="38" y="137"/>
                    <a:pt x="21" y="133"/>
                    <a:pt x="2" y="126"/>
                  </a:cubicBezTo>
                  <a:cubicBezTo>
                    <a:pt x="4" y="131"/>
                    <a:pt x="5" y="134"/>
                    <a:pt x="7" y="138"/>
                  </a:cubicBezTo>
                  <a:cubicBezTo>
                    <a:pt x="28" y="144"/>
                    <a:pt x="41" y="147"/>
                    <a:pt x="44" y="147"/>
                  </a:cubicBezTo>
                  <a:cubicBezTo>
                    <a:pt x="65" y="151"/>
                    <a:pt x="86" y="152"/>
                    <a:pt x="106" y="150"/>
                  </a:cubicBezTo>
                  <a:cubicBezTo>
                    <a:pt x="107" y="155"/>
                    <a:pt x="108" y="160"/>
                    <a:pt x="108" y="165"/>
                  </a:cubicBezTo>
                  <a:cubicBezTo>
                    <a:pt x="95" y="174"/>
                    <a:pt x="81" y="183"/>
                    <a:pt x="66" y="190"/>
                  </a:cubicBezTo>
                  <a:cubicBezTo>
                    <a:pt x="71" y="191"/>
                    <a:pt x="75" y="192"/>
                    <a:pt x="80" y="193"/>
                  </a:cubicBezTo>
                  <a:cubicBezTo>
                    <a:pt x="90" y="188"/>
                    <a:pt x="100" y="183"/>
                    <a:pt x="109" y="176"/>
                  </a:cubicBezTo>
                  <a:cubicBezTo>
                    <a:pt x="109" y="182"/>
                    <a:pt x="109" y="188"/>
                    <a:pt x="109" y="194"/>
                  </a:cubicBezTo>
                  <a:cubicBezTo>
                    <a:pt x="112" y="194"/>
                    <a:pt x="115" y="194"/>
                    <a:pt x="118" y="193"/>
                  </a:cubicBezTo>
                  <a:cubicBezTo>
                    <a:pt x="119" y="185"/>
                    <a:pt x="119" y="177"/>
                    <a:pt x="118" y="170"/>
                  </a:cubicBezTo>
                  <a:cubicBezTo>
                    <a:pt x="130" y="161"/>
                    <a:pt x="141" y="151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9" y="137"/>
                    <a:pt x="167" y="133"/>
                    <a:pt x="174" y="129"/>
                  </a:cubicBezTo>
                  <a:cubicBezTo>
                    <a:pt x="184" y="124"/>
                    <a:pt x="192" y="119"/>
                    <a:pt x="199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00" y="108"/>
                    <a:pt x="201" y="104"/>
                    <a:pt x="201" y="99"/>
                  </a:cubicBezTo>
                  <a:cubicBezTo>
                    <a:pt x="193" y="107"/>
                    <a:pt x="182" y="114"/>
                    <a:pt x="170" y="121"/>
                  </a:cubicBezTo>
                  <a:cubicBezTo>
                    <a:pt x="167" y="122"/>
                    <a:pt x="165" y="123"/>
                    <a:pt x="162" y="125"/>
                  </a:cubicBezTo>
                  <a:close/>
                </a:path>
              </a:pathLst>
            </a:custGeom>
            <a:solidFill>
              <a:srgbClr val="0D2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="" xmlns:a16="http://schemas.microsoft.com/office/drawing/2014/main" id="{CD321E93-7904-436F-A68E-82A0E38A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73101"/>
              <a:ext cx="265113" cy="238125"/>
            </a:xfrm>
            <a:custGeom>
              <a:avLst/>
              <a:gdLst>
                <a:gd name="T0" fmla="*/ 70 w 70"/>
                <a:gd name="T1" fmla="*/ 30 h 63"/>
                <a:gd name="T2" fmla="*/ 70 w 70"/>
                <a:gd name="T3" fmla="*/ 21 h 63"/>
                <a:gd name="T4" fmla="*/ 39 w 70"/>
                <a:gd name="T5" fmla="*/ 19 h 63"/>
                <a:gd name="T6" fmla="*/ 27 w 70"/>
                <a:gd name="T7" fmla="*/ 0 h 63"/>
                <a:gd name="T8" fmla="*/ 18 w 70"/>
                <a:gd name="T9" fmla="*/ 4 h 63"/>
                <a:gd name="T10" fmla="*/ 26 w 70"/>
                <a:gd name="T11" fmla="*/ 16 h 63"/>
                <a:gd name="T12" fmla="*/ 8 w 70"/>
                <a:gd name="T13" fmla="*/ 11 h 63"/>
                <a:gd name="T14" fmla="*/ 0 w 70"/>
                <a:gd name="T15" fmla="*/ 18 h 63"/>
                <a:gd name="T16" fmla="*/ 34 w 70"/>
                <a:gd name="T17" fmla="*/ 28 h 63"/>
                <a:gd name="T18" fmla="*/ 34 w 70"/>
                <a:gd name="T19" fmla="*/ 28 h 63"/>
                <a:gd name="T20" fmla="*/ 70 w 70"/>
                <a:gd name="T21" fmla="*/ 63 h 63"/>
                <a:gd name="T22" fmla="*/ 70 w 70"/>
                <a:gd name="T23" fmla="*/ 51 h 63"/>
                <a:gd name="T24" fmla="*/ 48 w 70"/>
                <a:gd name="T25" fmla="*/ 29 h 63"/>
                <a:gd name="T26" fmla="*/ 60 w 70"/>
                <a:gd name="T27" fmla="*/ 30 h 63"/>
                <a:gd name="T28" fmla="*/ 70 w 70"/>
                <a:gd name="T29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3">
                  <a:moveTo>
                    <a:pt x="70" y="30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0" y="21"/>
                    <a:pt x="50" y="21"/>
                    <a:pt x="39" y="19"/>
                  </a:cubicBezTo>
                  <a:cubicBezTo>
                    <a:pt x="35" y="13"/>
                    <a:pt x="31" y="6"/>
                    <a:pt x="27" y="0"/>
                  </a:cubicBezTo>
                  <a:cubicBezTo>
                    <a:pt x="24" y="1"/>
                    <a:pt x="21" y="2"/>
                    <a:pt x="18" y="4"/>
                  </a:cubicBezTo>
                  <a:cubicBezTo>
                    <a:pt x="20" y="8"/>
                    <a:pt x="23" y="12"/>
                    <a:pt x="26" y="16"/>
                  </a:cubicBezTo>
                  <a:cubicBezTo>
                    <a:pt x="20" y="15"/>
                    <a:pt x="14" y="13"/>
                    <a:pt x="8" y="11"/>
                  </a:cubicBezTo>
                  <a:cubicBezTo>
                    <a:pt x="5" y="13"/>
                    <a:pt x="3" y="15"/>
                    <a:pt x="0" y="18"/>
                  </a:cubicBezTo>
                  <a:cubicBezTo>
                    <a:pt x="11" y="22"/>
                    <a:pt x="22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4" y="41"/>
                    <a:pt x="56" y="53"/>
                    <a:pt x="70" y="63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2" y="45"/>
                    <a:pt x="54" y="37"/>
                    <a:pt x="48" y="29"/>
                  </a:cubicBezTo>
                  <a:cubicBezTo>
                    <a:pt x="52" y="30"/>
                    <a:pt x="56" y="30"/>
                    <a:pt x="60" y="30"/>
                  </a:cubicBezTo>
                  <a:cubicBezTo>
                    <a:pt x="63" y="30"/>
                    <a:pt x="67" y="30"/>
                    <a:pt x="70" y="30"/>
                  </a:cubicBezTo>
                  <a:close/>
                </a:path>
              </a:pathLst>
            </a:custGeom>
            <a:solidFill>
              <a:srgbClr val="18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Oval 21">
              <a:extLst>
                <a:ext uri="{FF2B5EF4-FFF2-40B4-BE49-F238E27FC236}">
                  <a16:creationId xmlns="" xmlns:a16="http://schemas.microsoft.com/office/drawing/2014/main" id="{3D8B7323-CBFC-4102-81D1-E7A06EB2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88" y="722313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22">
              <a:extLst>
                <a:ext uri="{FF2B5EF4-FFF2-40B4-BE49-F238E27FC236}">
                  <a16:creationId xmlns="" xmlns:a16="http://schemas.microsoft.com/office/drawing/2014/main" id="{3700283D-7ED3-46A9-81E3-8F93E6E0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1" y="782638"/>
              <a:ext cx="374650" cy="563563"/>
            </a:xfrm>
            <a:custGeom>
              <a:avLst/>
              <a:gdLst>
                <a:gd name="T0" fmla="*/ 99 w 99"/>
                <a:gd name="T1" fmla="*/ 97 h 149"/>
                <a:gd name="T2" fmla="*/ 99 w 99"/>
                <a:gd name="T3" fmla="*/ 77 h 149"/>
                <a:gd name="T4" fmla="*/ 89 w 99"/>
                <a:gd name="T5" fmla="*/ 64 h 149"/>
                <a:gd name="T6" fmla="*/ 46 w 99"/>
                <a:gd name="T7" fmla="*/ 36 h 149"/>
                <a:gd name="T8" fmla="*/ 18 w 99"/>
                <a:gd name="T9" fmla="*/ 0 h 149"/>
                <a:gd name="T10" fmla="*/ 13 w 99"/>
                <a:gd name="T11" fmla="*/ 8 h 149"/>
                <a:gd name="T12" fmla="*/ 33 w 99"/>
                <a:gd name="T13" fmla="*/ 32 h 149"/>
                <a:gd name="T14" fmla="*/ 3 w 99"/>
                <a:gd name="T15" fmla="*/ 27 h 149"/>
                <a:gd name="T16" fmla="*/ 0 w 99"/>
                <a:gd name="T17" fmla="*/ 36 h 149"/>
                <a:gd name="T18" fmla="*/ 40 w 99"/>
                <a:gd name="T19" fmla="*/ 44 h 149"/>
                <a:gd name="T20" fmla="*/ 48 w 99"/>
                <a:gd name="T21" fmla="*/ 71 h 149"/>
                <a:gd name="T22" fmla="*/ 46 w 99"/>
                <a:gd name="T23" fmla="*/ 109 h 149"/>
                <a:gd name="T24" fmla="*/ 2 w 99"/>
                <a:gd name="T25" fmla="*/ 98 h 149"/>
                <a:gd name="T26" fmla="*/ 7 w 99"/>
                <a:gd name="T27" fmla="*/ 109 h 149"/>
                <a:gd name="T28" fmla="*/ 44 w 99"/>
                <a:gd name="T29" fmla="*/ 118 h 149"/>
                <a:gd name="T30" fmla="*/ 35 w 99"/>
                <a:gd name="T31" fmla="*/ 144 h 149"/>
                <a:gd name="T32" fmla="*/ 43 w 99"/>
                <a:gd name="T33" fmla="*/ 149 h 149"/>
                <a:gd name="T34" fmla="*/ 54 w 99"/>
                <a:gd name="T35" fmla="*/ 120 h 149"/>
                <a:gd name="T36" fmla="*/ 99 w 99"/>
                <a:gd name="T37" fmla="*/ 121 h 149"/>
                <a:gd name="T38" fmla="*/ 99 w 99"/>
                <a:gd name="T39" fmla="*/ 112 h 149"/>
                <a:gd name="T40" fmla="*/ 56 w 99"/>
                <a:gd name="T41" fmla="*/ 110 h 149"/>
                <a:gd name="T42" fmla="*/ 57 w 99"/>
                <a:gd name="T43" fmla="*/ 76 h 149"/>
                <a:gd name="T44" fmla="*/ 52 w 99"/>
                <a:gd name="T45" fmla="*/ 49 h 149"/>
                <a:gd name="T46" fmla="*/ 82 w 99"/>
                <a:gd name="T47" fmla="*/ 71 h 149"/>
                <a:gd name="T48" fmla="*/ 99 w 99"/>
                <a:gd name="T49" fmla="*/ 9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49">
                  <a:moveTo>
                    <a:pt x="99" y="97"/>
                  </a:moveTo>
                  <a:cubicBezTo>
                    <a:pt x="99" y="77"/>
                    <a:pt x="99" y="77"/>
                    <a:pt x="99" y="77"/>
                  </a:cubicBezTo>
                  <a:cubicBezTo>
                    <a:pt x="96" y="72"/>
                    <a:pt x="92" y="68"/>
                    <a:pt x="89" y="64"/>
                  </a:cubicBezTo>
                  <a:cubicBezTo>
                    <a:pt x="76" y="50"/>
                    <a:pt x="61" y="42"/>
                    <a:pt x="46" y="36"/>
                  </a:cubicBezTo>
                  <a:cubicBezTo>
                    <a:pt x="39" y="22"/>
                    <a:pt x="29" y="10"/>
                    <a:pt x="18" y="0"/>
                  </a:cubicBezTo>
                  <a:cubicBezTo>
                    <a:pt x="16" y="3"/>
                    <a:pt x="15" y="5"/>
                    <a:pt x="13" y="8"/>
                  </a:cubicBezTo>
                  <a:cubicBezTo>
                    <a:pt x="21" y="15"/>
                    <a:pt x="28" y="23"/>
                    <a:pt x="33" y="32"/>
                  </a:cubicBezTo>
                  <a:cubicBezTo>
                    <a:pt x="22" y="29"/>
                    <a:pt x="11" y="28"/>
                    <a:pt x="3" y="27"/>
                  </a:cubicBezTo>
                  <a:cubicBezTo>
                    <a:pt x="2" y="31"/>
                    <a:pt x="1" y="33"/>
                    <a:pt x="0" y="36"/>
                  </a:cubicBezTo>
                  <a:cubicBezTo>
                    <a:pt x="10" y="37"/>
                    <a:pt x="25" y="39"/>
                    <a:pt x="40" y="44"/>
                  </a:cubicBezTo>
                  <a:cubicBezTo>
                    <a:pt x="44" y="53"/>
                    <a:pt x="46" y="62"/>
                    <a:pt x="48" y="71"/>
                  </a:cubicBezTo>
                  <a:cubicBezTo>
                    <a:pt x="49" y="83"/>
                    <a:pt x="49" y="96"/>
                    <a:pt x="46" y="109"/>
                  </a:cubicBezTo>
                  <a:cubicBezTo>
                    <a:pt x="38" y="108"/>
                    <a:pt x="21" y="104"/>
                    <a:pt x="2" y="98"/>
                  </a:cubicBezTo>
                  <a:cubicBezTo>
                    <a:pt x="4" y="101"/>
                    <a:pt x="5" y="105"/>
                    <a:pt x="7" y="109"/>
                  </a:cubicBezTo>
                  <a:cubicBezTo>
                    <a:pt x="28" y="115"/>
                    <a:pt x="41" y="118"/>
                    <a:pt x="44" y="118"/>
                  </a:cubicBezTo>
                  <a:cubicBezTo>
                    <a:pt x="42" y="127"/>
                    <a:pt x="39" y="136"/>
                    <a:pt x="35" y="144"/>
                  </a:cubicBezTo>
                  <a:cubicBezTo>
                    <a:pt x="38" y="146"/>
                    <a:pt x="41" y="148"/>
                    <a:pt x="43" y="149"/>
                  </a:cubicBezTo>
                  <a:cubicBezTo>
                    <a:pt x="48" y="140"/>
                    <a:pt x="51" y="130"/>
                    <a:pt x="54" y="120"/>
                  </a:cubicBezTo>
                  <a:cubicBezTo>
                    <a:pt x="69" y="122"/>
                    <a:pt x="84" y="122"/>
                    <a:pt x="99" y="121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85" y="113"/>
                    <a:pt x="70" y="112"/>
                    <a:pt x="56" y="110"/>
                  </a:cubicBezTo>
                  <a:cubicBezTo>
                    <a:pt x="58" y="99"/>
                    <a:pt x="59" y="87"/>
                    <a:pt x="57" y="76"/>
                  </a:cubicBezTo>
                  <a:cubicBezTo>
                    <a:pt x="57" y="67"/>
                    <a:pt x="55" y="58"/>
                    <a:pt x="52" y="49"/>
                  </a:cubicBezTo>
                  <a:cubicBezTo>
                    <a:pt x="62" y="54"/>
                    <a:pt x="73" y="61"/>
                    <a:pt x="82" y="71"/>
                  </a:cubicBezTo>
                  <a:cubicBezTo>
                    <a:pt x="89" y="78"/>
                    <a:pt x="95" y="87"/>
                    <a:pt x="99" y="97"/>
                  </a:cubicBezTo>
                  <a:close/>
                </a:path>
              </a:pathLst>
            </a:custGeom>
            <a:solidFill>
              <a:srgbClr val="18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Oval 23">
              <a:extLst>
                <a:ext uri="{FF2B5EF4-FFF2-40B4-BE49-F238E27FC236}">
                  <a16:creationId xmlns="" xmlns:a16="http://schemas.microsoft.com/office/drawing/2014/main" id="{A23DB74E-D854-4850-BC55-20CE654B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551" y="1181101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Oval 24">
              <a:extLst>
                <a:ext uri="{FF2B5EF4-FFF2-40B4-BE49-F238E27FC236}">
                  <a16:creationId xmlns="" xmlns:a16="http://schemas.microsoft.com/office/drawing/2014/main" id="{C728CFC0-E49A-4266-A8B4-FA3EBC2C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601" y="1274763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Oval 25">
              <a:extLst>
                <a:ext uri="{FF2B5EF4-FFF2-40B4-BE49-F238E27FC236}">
                  <a16:creationId xmlns="" xmlns:a16="http://schemas.microsoft.com/office/drawing/2014/main" id="{34F2A5A2-6352-43FC-93BB-2BAF6A600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88" y="904876"/>
              <a:ext cx="73025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Oval 26">
              <a:extLst>
                <a:ext uri="{FF2B5EF4-FFF2-40B4-BE49-F238E27FC236}">
                  <a16:creationId xmlns="" xmlns:a16="http://schemas.microsoft.com/office/drawing/2014/main" id="{221BDA2B-4E0E-42C1-A5E5-65A6E57AE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476" y="1025526"/>
              <a:ext cx="76200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Oval 27">
              <a:extLst>
                <a:ext uri="{FF2B5EF4-FFF2-40B4-BE49-F238E27FC236}">
                  <a16:creationId xmlns="" xmlns:a16="http://schemas.microsoft.com/office/drawing/2014/main" id="{84559D66-0383-4B5F-AB7B-3A883EC9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476" y="1181101"/>
              <a:ext cx="76200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Oval 28">
              <a:extLst>
                <a:ext uri="{FF2B5EF4-FFF2-40B4-BE49-F238E27FC236}">
                  <a16:creationId xmlns="" xmlns:a16="http://schemas.microsoft.com/office/drawing/2014/main" id="{AA704D58-552B-40C1-8781-DD06308A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722313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Oval 29">
              <a:extLst>
                <a:ext uri="{FF2B5EF4-FFF2-40B4-BE49-F238E27FC236}">
                  <a16:creationId xmlns="" xmlns:a16="http://schemas.microsoft.com/office/drawing/2014/main" id="{D6CC26CA-DA6D-4610-BC48-BBCD8885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1" y="965201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Oval 30">
              <a:extLst>
                <a:ext uri="{FF2B5EF4-FFF2-40B4-BE49-F238E27FC236}">
                  <a16:creationId xmlns="" xmlns:a16="http://schemas.microsoft.com/office/drawing/2014/main" id="{96FCB270-DE93-4EC8-8EEA-4E81013D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013" y="1157288"/>
              <a:ext cx="74613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Oval 31">
              <a:extLst>
                <a:ext uri="{FF2B5EF4-FFF2-40B4-BE49-F238E27FC236}">
                  <a16:creationId xmlns="" xmlns:a16="http://schemas.microsoft.com/office/drawing/2014/main" id="{C3D060CE-87B5-4674-9D3A-6584203D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451" y="855663"/>
              <a:ext cx="76200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2">
              <a:extLst>
                <a:ext uri="{FF2B5EF4-FFF2-40B4-BE49-F238E27FC236}">
                  <a16:creationId xmlns="" xmlns:a16="http://schemas.microsoft.com/office/drawing/2014/main" id="{64A0A2B1-B16F-4D6A-AFA1-CA37370A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1" y="855663"/>
              <a:ext cx="38100" cy="71438"/>
            </a:xfrm>
            <a:custGeom>
              <a:avLst/>
              <a:gdLst>
                <a:gd name="T0" fmla="*/ 0 w 10"/>
                <a:gd name="T1" fmla="*/ 9 h 19"/>
                <a:gd name="T2" fmla="*/ 10 w 10"/>
                <a:gd name="T3" fmla="*/ 19 h 19"/>
                <a:gd name="T4" fmla="*/ 10 w 10"/>
                <a:gd name="T5" fmla="*/ 0 h 19"/>
                <a:gd name="T6" fmla="*/ 0 w 10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9"/>
                  </a:moveTo>
                  <a:cubicBezTo>
                    <a:pt x="0" y="15"/>
                    <a:pt x="5" y="19"/>
                    <a:pt x="1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A535878-980B-44C5-8029-110B990BB7AF}"/>
              </a:ext>
            </a:extLst>
          </p:cNvPr>
          <p:cNvGrpSpPr/>
          <p:nvPr/>
        </p:nvGrpSpPr>
        <p:grpSpPr>
          <a:xfrm>
            <a:off x="3359856" y="5345713"/>
            <a:ext cx="1147162" cy="1147162"/>
            <a:chOff x="8294688" y="5092700"/>
            <a:chExt cx="1330325" cy="1330325"/>
          </a:xfrm>
        </p:grpSpPr>
        <p:sp>
          <p:nvSpPr>
            <p:cNvPr id="110" name="Oval 225">
              <a:extLst>
                <a:ext uri="{FF2B5EF4-FFF2-40B4-BE49-F238E27FC236}">
                  <a16:creationId xmlns="" xmlns:a16="http://schemas.microsoft.com/office/drawing/2014/main" id="{3C1DBE75-2FF2-4109-89BC-BA8B4EB43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5092700"/>
              <a:ext cx="1330325" cy="1330325"/>
            </a:xfrm>
            <a:prstGeom prst="ellipse">
              <a:avLst/>
            </a:pr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26">
              <a:extLst>
                <a:ext uri="{FF2B5EF4-FFF2-40B4-BE49-F238E27FC236}">
                  <a16:creationId xmlns="" xmlns:a16="http://schemas.microsoft.com/office/drawing/2014/main" id="{609CBFBE-1912-4164-A213-759F746EB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088" y="5454650"/>
              <a:ext cx="771525" cy="563563"/>
            </a:xfrm>
            <a:custGeom>
              <a:avLst/>
              <a:gdLst>
                <a:gd name="T0" fmla="*/ 204 w 204"/>
                <a:gd name="T1" fmla="*/ 139 h 149"/>
                <a:gd name="T2" fmla="*/ 195 w 204"/>
                <a:gd name="T3" fmla="*/ 149 h 149"/>
                <a:gd name="T4" fmla="*/ 9 w 204"/>
                <a:gd name="T5" fmla="*/ 149 h 149"/>
                <a:gd name="T6" fmla="*/ 0 w 204"/>
                <a:gd name="T7" fmla="*/ 139 h 149"/>
                <a:gd name="T8" fmla="*/ 0 w 204"/>
                <a:gd name="T9" fmla="*/ 9 h 149"/>
                <a:gd name="T10" fmla="*/ 9 w 204"/>
                <a:gd name="T11" fmla="*/ 0 h 149"/>
                <a:gd name="T12" fmla="*/ 195 w 204"/>
                <a:gd name="T13" fmla="*/ 0 h 149"/>
                <a:gd name="T14" fmla="*/ 204 w 204"/>
                <a:gd name="T15" fmla="*/ 9 h 149"/>
                <a:gd name="T16" fmla="*/ 204 w 204"/>
                <a:gd name="T17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49">
                  <a:moveTo>
                    <a:pt x="204" y="139"/>
                  </a:moveTo>
                  <a:cubicBezTo>
                    <a:pt x="204" y="145"/>
                    <a:pt x="200" y="149"/>
                    <a:pt x="195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4" y="149"/>
                    <a:pt x="0" y="145"/>
                    <a:pt x="0" y="1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00" y="0"/>
                    <a:pt x="204" y="4"/>
                    <a:pt x="204" y="9"/>
                  </a:cubicBezTo>
                  <a:lnTo>
                    <a:pt x="204" y="139"/>
                  </a:lnTo>
                  <a:close/>
                </a:path>
              </a:pathLst>
            </a:custGeom>
            <a:solidFill>
              <a:srgbClr val="3E3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227">
              <a:extLst>
                <a:ext uri="{FF2B5EF4-FFF2-40B4-BE49-F238E27FC236}">
                  <a16:creationId xmlns="" xmlns:a16="http://schemas.microsoft.com/office/drawing/2014/main" id="{4DB74AEB-7EE5-4EEA-985C-1A12FE4ED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6" y="6018213"/>
              <a:ext cx="211138" cy="90488"/>
            </a:xfrm>
            <a:prstGeom prst="rect">
              <a:avLst/>
            </a:pr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228">
              <a:extLst>
                <a:ext uri="{FF2B5EF4-FFF2-40B4-BE49-F238E27FC236}">
                  <a16:creationId xmlns="" xmlns:a16="http://schemas.microsoft.com/office/drawing/2014/main" id="{BD321E58-7320-4EBD-A52C-F3FCF6AF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051" y="6108700"/>
              <a:ext cx="355600" cy="34925"/>
            </a:xfrm>
            <a:custGeom>
              <a:avLst/>
              <a:gdLst>
                <a:gd name="T0" fmla="*/ 94 w 94"/>
                <a:gd name="T1" fmla="*/ 4 h 9"/>
                <a:gd name="T2" fmla="*/ 89 w 94"/>
                <a:gd name="T3" fmla="*/ 9 h 9"/>
                <a:gd name="T4" fmla="*/ 5 w 94"/>
                <a:gd name="T5" fmla="*/ 9 h 9"/>
                <a:gd name="T6" fmla="*/ 0 w 94"/>
                <a:gd name="T7" fmla="*/ 4 h 9"/>
                <a:gd name="T8" fmla="*/ 5 w 94"/>
                <a:gd name="T9" fmla="*/ 0 h 9"/>
                <a:gd name="T10" fmla="*/ 89 w 94"/>
                <a:gd name="T11" fmla="*/ 0 h 9"/>
                <a:gd name="T12" fmla="*/ 94 w 9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">
                  <a:moveTo>
                    <a:pt x="94" y="4"/>
                  </a:moveTo>
                  <a:cubicBezTo>
                    <a:pt x="94" y="7"/>
                    <a:pt x="91" y="9"/>
                    <a:pt x="8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4" y="2"/>
                    <a:pt x="94" y="4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229">
              <a:extLst>
                <a:ext uri="{FF2B5EF4-FFF2-40B4-BE49-F238E27FC236}">
                  <a16:creationId xmlns="" xmlns:a16="http://schemas.microsoft.com/office/drawing/2014/main" id="{BC00D9FE-9FBC-4FD3-AFC4-EF5150AF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088" y="5878513"/>
              <a:ext cx="771525" cy="139700"/>
            </a:xfrm>
            <a:custGeom>
              <a:avLst/>
              <a:gdLst>
                <a:gd name="T0" fmla="*/ 204 w 204"/>
                <a:gd name="T1" fmla="*/ 27 h 37"/>
                <a:gd name="T2" fmla="*/ 204 w 204"/>
                <a:gd name="T3" fmla="*/ 0 h 37"/>
                <a:gd name="T4" fmla="*/ 0 w 204"/>
                <a:gd name="T5" fmla="*/ 0 h 37"/>
                <a:gd name="T6" fmla="*/ 0 w 204"/>
                <a:gd name="T7" fmla="*/ 27 h 37"/>
                <a:gd name="T8" fmla="*/ 9 w 204"/>
                <a:gd name="T9" fmla="*/ 37 h 37"/>
                <a:gd name="T10" fmla="*/ 195 w 204"/>
                <a:gd name="T11" fmla="*/ 37 h 37"/>
                <a:gd name="T12" fmla="*/ 204 w 204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7">
                  <a:moveTo>
                    <a:pt x="204" y="27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200" y="37"/>
                    <a:pt x="204" y="33"/>
                    <a:pt x="20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230">
              <a:extLst>
                <a:ext uri="{FF2B5EF4-FFF2-40B4-BE49-F238E27FC236}">
                  <a16:creationId xmlns="" xmlns:a16="http://schemas.microsoft.com/office/drawing/2014/main" id="{4E9E04E9-7B28-4688-8358-3787A316D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5900738"/>
              <a:ext cx="98425" cy="95250"/>
            </a:xfrm>
            <a:custGeom>
              <a:avLst/>
              <a:gdLst>
                <a:gd name="T0" fmla="*/ 13 w 26"/>
                <a:gd name="T1" fmla="*/ 7 h 25"/>
                <a:gd name="T2" fmla="*/ 7 w 26"/>
                <a:gd name="T3" fmla="*/ 13 h 25"/>
                <a:gd name="T4" fmla="*/ 13 w 26"/>
                <a:gd name="T5" fmla="*/ 19 h 25"/>
                <a:gd name="T6" fmla="*/ 19 w 26"/>
                <a:gd name="T7" fmla="*/ 13 h 25"/>
                <a:gd name="T8" fmla="*/ 13 w 26"/>
                <a:gd name="T9" fmla="*/ 7 h 25"/>
                <a:gd name="T10" fmla="*/ 13 w 26"/>
                <a:gd name="T11" fmla="*/ 25 h 25"/>
                <a:gd name="T12" fmla="*/ 0 w 26"/>
                <a:gd name="T13" fmla="*/ 13 h 25"/>
                <a:gd name="T14" fmla="*/ 13 w 26"/>
                <a:gd name="T15" fmla="*/ 0 h 25"/>
                <a:gd name="T16" fmla="*/ 26 w 26"/>
                <a:gd name="T17" fmla="*/ 13 h 25"/>
                <a:gd name="T18" fmla="*/ 13 w 26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3" y="7"/>
                  </a:moveTo>
                  <a:cubicBezTo>
                    <a:pt x="10" y="7"/>
                    <a:pt x="7" y="9"/>
                    <a:pt x="7" y="13"/>
                  </a:cubicBezTo>
                  <a:cubicBezTo>
                    <a:pt x="7" y="16"/>
                    <a:pt x="10" y="19"/>
                    <a:pt x="13" y="19"/>
                  </a:cubicBezTo>
                  <a:cubicBezTo>
                    <a:pt x="16" y="19"/>
                    <a:pt x="19" y="16"/>
                    <a:pt x="19" y="13"/>
                  </a:cubicBezTo>
                  <a:cubicBezTo>
                    <a:pt x="19" y="9"/>
                    <a:pt x="16" y="7"/>
                    <a:pt x="13" y="7"/>
                  </a:cubicBezTo>
                  <a:close/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CF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231">
              <a:extLst>
                <a:ext uri="{FF2B5EF4-FFF2-40B4-BE49-F238E27FC236}">
                  <a16:creationId xmlns="" xmlns:a16="http://schemas.microsoft.com/office/drawing/2014/main" id="{6E09D0E3-0833-4EDD-B681-3376231D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088" y="5454650"/>
              <a:ext cx="658813" cy="423863"/>
            </a:xfrm>
            <a:custGeom>
              <a:avLst/>
              <a:gdLst>
                <a:gd name="T0" fmla="*/ 0 w 174"/>
                <a:gd name="T1" fmla="*/ 9 h 112"/>
                <a:gd name="T2" fmla="*/ 0 w 174"/>
                <a:gd name="T3" fmla="*/ 112 h 112"/>
                <a:gd name="T4" fmla="*/ 63 w 174"/>
                <a:gd name="T5" fmla="*/ 112 h 112"/>
                <a:gd name="T6" fmla="*/ 174 w 174"/>
                <a:gd name="T7" fmla="*/ 0 h 112"/>
                <a:gd name="T8" fmla="*/ 9 w 174"/>
                <a:gd name="T9" fmla="*/ 0 h 112"/>
                <a:gd name="T10" fmla="*/ 0 w 17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12">
                  <a:moveTo>
                    <a:pt x="0" y="9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5B5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Oval 232">
              <a:extLst>
                <a:ext uri="{FF2B5EF4-FFF2-40B4-BE49-F238E27FC236}">
                  <a16:creationId xmlns="" xmlns:a16="http://schemas.microsoft.com/office/drawing/2014/main" id="{DD0202E0-34D7-47BD-B936-779B07D2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7763" y="5368925"/>
              <a:ext cx="385763" cy="388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233">
              <a:extLst>
                <a:ext uri="{FF2B5EF4-FFF2-40B4-BE49-F238E27FC236}">
                  <a16:creationId xmlns="" xmlns:a16="http://schemas.microsoft.com/office/drawing/2014/main" id="{4565C589-30F2-4163-802A-38724089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201" y="5440363"/>
              <a:ext cx="241300" cy="257175"/>
            </a:xfrm>
            <a:custGeom>
              <a:avLst/>
              <a:gdLst>
                <a:gd name="T0" fmla="*/ 0 w 64"/>
                <a:gd name="T1" fmla="*/ 31 h 68"/>
                <a:gd name="T2" fmla="*/ 4 w 64"/>
                <a:gd name="T3" fmla="*/ 34 h 68"/>
                <a:gd name="T4" fmla="*/ 15 w 64"/>
                <a:gd name="T5" fmla="*/ 34 h 68"/>
                <a:gd name="T6" fmla="*/ 15 w 64"/>
                <a:gd name="T7" fmla="*/ 63 h 68"/>
                <a:gd name="T8" fmla="*/ 19 w 64"/>
                <a:gd name="T9" fmla="*/ 68 h 68"/>
                <a:gd name="T10" fmla="*/ 45 w 64"/>
                <a:gd name="T11" fmla="*/ 68 h 68"/>
                <a:gd name="T12" fmla="*/ 49 w 64"/>
                <a:gd name="T13" fmla="*/ 63 h 68"/>
                <a:gd name="T14" fmla="*/ 49 w 64"/>
                <a:gd name="T15" fmla="*/ 34 h 68"/>
                <a:gd name="T16" fmla="*/ 60 w 64"/>
                <a:gd name="T17" fmla="*/ 34 h 68"/>
                <a:gd name="T18" fmla="*/ 64 w 64"/>
                <a:gd name="T19" fmla="*/ 31 h 68"/>
                <a:gd name="T20" fmla="*/ 63 w 64"/>
                <a:gd name="T21" fmla="*/ 27 h 68"/>
                <a:gd name="T22" fmla="*/ 35 w 64"/>
                <a:gd name="T23" fmla="*/ 1 h 68"/>
                <a:gd name="T24" fmla="*/ 29 w 64"/>
                <a:gd name="T25" fmla="*/ 1 h 68"/>
                <a:gd name="T26" fmla="*/ 1 w 64"/>
                <a:gd name="T27" fmla="*/ 27 h 68"/>
                <a:gd name="T28" fmla="*/ 0 w 64"/>
                <a:gd name="T29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8">
                  <a:moveTo>
                    <a:pt x="0" y="31"/>
                  </a:moveTo>
                  <a:cubicBezTo>
                    <a:pt x="1" y="33"/>
                    <a:pt x="3" y="34"/>
                    <a:pt x="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6"/>
                    <a:pt x="17" y="68"/>
                    <a:pt x="19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68"/>
                    <a:pt x="49" y="66"/>
                    <a:pt x="49" y="63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4"/>
                    <a:pt x="63" y="33"/>
                    <a:pt x="64" y="31"/>
                  </a:cubicBezTo>
                  <a:cubicBezTo>
                    <a:pt x="64" y="30"/>
                    <a:pt x="64" y="28"/>
                    <a:pt x="63" y="2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30"/>
                    <a:pt x="0" y="3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86CE3ACB-123F-4EBF-ACDC-CF7A4BC1560C}"/>
              </a:ext>
            </a:extLst>
          </p:cNvPr>
          <p:cNvGrpSpPr/>
          <p:nvPr/>
        </p:nvGrpSpPr>
        <p:grpSpPr>
          <a:xfrm>
            <a:off x="8368079" y="3424423"/>
            <a:ext cx="1147162" cy="1147162"/>
            <a:chOff x="8343900" y="357188"/>
            <a:chExt cx="1330325" cy="1330325"/>
          </a:xfrm>
        </p:grpSpPr>
        <p:sp>
          <p:nvSpPr>
            <p:cNvPr id="120" name="Oval 121">
              <a:extLst>
                <a:ext uri="{FF2B5EF4-FFF2-40B4-BE49-F238E27FC236}">
                  <a16:creationId xmlns="" xmlns:a16="http://schemas.microsoft.com/office/drawing/2014/main" id="{EB0AD1C5-D7E4-4A08-A348-7BF53D74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3900" y="357188"/>
              <a:ext cx="1330325" cy="1330325"/>
            </a:xfrm>
            <a:prstGeom prst="ellipse">
              <a:avLst/>
            </a:pr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="" xmlns:a16="http://schemas.microsoft.com/office/drawing/2014/main" id="{2665F70C-EB48-457C-B1F0-B7984F7F5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768351"/>
              <a:ext cx="639763" cy="639763"/>
            </a:xfrm>
            <a:custGeom>
              <a:avLst/>
              <a:gdLst>
                <a:gd name="T0" fmla="*/ 84 w 169"/>
                <a:gd name="T1" fmla="*/ 36 h 169"/>
                <a:gd name="T2" fmla="*/ 0 w 169"/>
                <a:gd name="T3" fmla="*/ 0 h 169"/>
                <a:gd name="T4" fmla="*/ 0 w 169"/>
                <a:gd name="T5" fmla="*/ 134 h 169"/>
                <a:gd name="T6" fmla="*/ 84 w 169"/>
                <a:gd name="T7" fmla="*/ 169 h 169"/>
                <a:gd name="T8" fmla="*/ 169 w 169"/>
                <a:gd name="T9" fmla="*/ 134 h 169"/>
                <a:gd name="T10" fmla="*/ 169 w 169"/>
                <a:gd name="T11" fmla="*/ 0 h 169"/>
                <a:gd name="T12" fmla="*/ 84 w 169"/>
                <a:gd name="T13" fmla="*/ 3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9">
                  <a:moveTo>
                    <a:pt x="84" y="36"/>
                  </a:moveTo>
                  <a:cubicBezTo>
                    <a:pt x="38" y="36"/>
                    <a:pt x="0" y="2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4"/>
                    <a:pt x="38" y="169"/>
                    <a:pt x="84" y="169"/>
                  </a:cubicBezTo>
                  <a:cubicBezTo>
                    <a:pt x="131" y="169"/>
                    <a:pt x="169" y="154"/>
                    <a:pt x="169" y="134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20"/>
                    <a:pt x="131" y="36"/>
                    <a:pt x="84" y="36"/>
                  </a:cubicBezTo>
                  <a:close/>
                </a:path>
              </a:pathLst>
            </a:cu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="" xmlns:a16="http://schemas.microsoft.com/office/drawing/2014/main" id="{A46DCBE1-38DD-4347-B42E-79E95BD9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768351"/>
              <a:ext cx="317500" cy="639763"/>
            </a:xfrm>
            <a:custGeom>
              <a:avLst/>
              <a:gdLst>
                <a:gd name="T0" fmla="*/ 0 w 84"/>
                <a:gd name="T1" fmla="*/ 0 h 169"/>
                <a:gd name="T2" fmla="*/ 0 w 84"/>
                <a:gd name="T3" fmla="*/ 134 h 169"/>
                <a:gd name="T4" fmla="*/ 84 w 84"/>
                <a:gd name="T5" fmla="*/ 169 h 169"/>
                <a:gd name="T6" fmla="*/ 84 w 84"/>
                <a:gd name="T7" fmla="*/ 36 h 169"/>
                <a:gd name="T8" fmla="*/ 0 w 8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69">
                  <a:moveTo>
                    <a:pt x="0" y="0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54"/>
                    <a:pt x="38" y="169"/>
                    <a:pt x="84" y="1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38" y="36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Oval 124">
              <a:extLst>
                <a:ext uri="{FF2B5EF4-FFF2-40B4-BE49-F238E27FC236}">
                  <a16:creationId xmlns="" xmlns:a16="http://schemas.microsoft.com/office/drawing/2014/main" id="{BE854D0A-8CF8-4709-BBF0-D1368972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2188" y="636588"/>
              <a:ext cx="639763" cy="26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="" xmlns:a16="http://schemas.microsoft.com/office/drawing/2014/main" id="{51697FE3-324E-408B-91EF-FCDFAABD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915988"/>
              <a:ext cx="639763" cy="147638"/>
            </a:xfrm>
            <a:custGeom>
              <a:avLst/>
              <a:gdLst>
                <a:gd name="T0" fmla="*/ 84 w 169"/>
                <a:gd name="T1" fmla="*/ 32 h 39"/>
                <a:gd name="T2" fmla="*/ 0 w 169"/>
                <a:gd name="T3" fmla="*/ 0 h 39"/>
                <a:gd name="T4" fmla="*/ 0 w 169"/>
                <a:gd name="T5" fmla="*/ 15 h 39"/>
                <a:gd name="T6" fmla="*/ 84 w 169"/>
                <a:gd name="T7" fmla="*/ 39 h 39"/>
                <a:gd name="T8" fmla="*/ 169 w 169"/>
                <a:gd name="T9" fmla="*/ 15 h 39"/>
                <a:gd name="T10" fmla="*/ 169 w 169"/>
                <a:gd name="T11" fmla="*/ 0 h 39"/>
                <a:gd name="T12" fmla="*/ 84 w 169"/>
                <a:gd name="T1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39">
                  <a:moveTo>
                    <a:pt x="84" y="32"/>
                  </a:moveTo>
                  <a:cubicBezTo>
                    <a:pt x="34" y="32"/>
                    <a:pt x="0" y="15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29"/>
                    <a:pt x="46" y="39"/>
                    <a:pt x="84" y="39"/>
                  </a:cubicBezTo>
                  <a:cubicBezTo>
                    <a:pt x="123" y="39"/>
                    <a:pt x="155" y="29"/>
                    <a:pt x="169" y="1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15"/>
                    <a:pt x="135" y="32"/>
                    <a:pt x="84" y="32"/>
                  </a:cubicBezTo>
                  <a:close/>
                </a:path>
              </a:pathLst>
            </a:custGeom>
            <a:solidFill>
              <a:srgbClr val="CF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="" xmlns:a16="http://schemas.microsoft.com/office/drawing/2014/main" id="{4EA753FE-7BC1-4DC8-A7D8-15E8CA1E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090613"/>
              <a:ext cx="639763" cy="147638"/>
            </a:xfrm>
            <a:custGeom>
              <a:avLst/>
              <a:gdLst>
                <a:gd name="T0" fmla="*/ 84 w 169"/>
                <a:gd name="T1" fmla="*/ 32 h 39"/>
                <a:gd name="T2" fmla="*/ 0 w 169"/>
                <a:gd name="T3" fmla="*/ 0 h 39"/>
                <a:gd name="T4" fmla="*/ 0 w 169"/>
                <a:gd name="T5" fmla="*/ 15 h 39"/>
                <a:gd name="T6" fmla="*/ 84 w 169"/>
                <a:gd name="T7" fmla="*/ 39 h 39"/>
                <a:gd name="T8" fmla="*/ 169 w 169"/>
                <a:gd name="T9" fmla="*/ 15 h 39"/>
                <a:gd name="T10" fmla="*/ 169 w 169"/>
                <a:gd name="T11" fmla="*/ 0 h 39"/>
                <a:gd name="T12" fmla="*/ 84 w 169"/>
                <a:gd name="T1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39">
                  <a:moveTo>
                    <a:pt x="84" y="32"/>
                  </a:moveTo>
                  <a:cubicBezTo>
                    <a:pt x="34" y="32"/>
                    <a:pt x="0" y="15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29"/>
                    <a:pt x="46" y="39"/>
                    <a:pt x="84" y="39"/>
                  </a:cubicBezTo>
                  <a:cubicBezTo>
                    <a:pt x="123" y="39"/>
                    <a:pt x="155" y="29"/>
                    <a:pt x="169" y="1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15"/>
                    <a:pt x="135" y="32"/>
                    <a:pt x="84" y="32"/>
                  </a:cubicBezTo>
                  <a:close/>
                </a:path>
              </a:pathLst>
            </a:custGeom>
            <a:solidFill>
              <a:srgbClr val="CF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27">
              <a:extLst>
                <a:ext uri="{FF2B5EF4-FFF2-40B4-BE49-F238E27FC236}">
                  <a16:creationId xmlns="" xmlns:a16="http://schemas.microsoft.com/office/drawing/2014/main" id="{772418D2-5C15-4BA5-B400-EC1C22498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915988"/>
              <a:ext cx="317500" cy="147638"/>
            </a:xfrm>
            <a:custGeom>
              <a:avLst/>
              <a:gdLst>
                <a:gd name="T0" fmla="*/ 84 w 84"/>
                <a:gd name="T1" fmla="*/ 32 h 39"/>
                <a:gd name="T2" fmla="*/ 0 w 84"/>
                <a:gd name="T3" fmla="*/ 0 h 39"/>
                <a:gd name="T4" fmla="*/ 0 w 84"/>
                <a:gd name="T5" fmla="*/ 15 h 39"/>
                <a:gd name="T6" fmla="*/ 84 w 84"/>
                <a:gd name="T7" fmla="*/ 39 h 39"/>
                <a:gd name="T8" fmla="*/ 84 w 84"/>
                <a:gd name="T9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9">
                  <a:moveTo>
                    <a:pt x="84" y="32"/>
                  </a:moveTo>
                  <a:cubicBezTo>
                    <a:pt x="34" y="32"/>
                    <a:pt x="0" y="15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29"/>
                    <a:pt x="46" y="39"/>
                    <a:pt x="84" y="39"/>
                  </a:cubicBezTo>
                  <a:lnTo>
                    <a:pt x="84" y="32"/>
                  </a:lnTo>
                  <a:close/>
                </a:path>
              </a:pathLst>
            </a:cu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128">
              <a:extLst>
                <a:ext uri="{FF2B5EF4-FFF2-40B4-BE49-F238E27FC236}">
                  <a16:creationId xmlns="" xmlns:a16="http://schemas.microsoft.com/office/drawing/2014/main" id="{DD870371-ADA7-46BA-830D-31F8EC51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090613"/>
              <a:ext cx="317500" cy="147638"/>
            </a:xfrm>
            <a:custGeom>
              <a:avLst/>
              <a:gdLst>
                <a:gd name="T0" fmla="*/ 0 w 84"/>
                <a:gd name="T1" fmla="*/ 0 h 39"/>
                <a:gd name="T2" fmla="*/ 0 w 84"/>
                <a:gd name="T3" fmla="*/ 15 h 39"/>
                <a:gd name="T4" fmla="*/ 84 w 84"/>
                <a:gd name="T5" fmla="*/ 39 h 39"/>
                <a:gd name="T6" fmla="*/ 84 w 84"/>
                <a:gd name="T7" fmla="*/ 32 h 39"/>
                <a:gd name="T8" fmla="*/ 0 w 8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9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4" y="29"/>
                    <a:pt x="46" y="39"/>
                    <a:pt x="84" y="39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34" y="32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E2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Oval 129">
              <a:extLst>
                <a:ext uri="{FF2B5EF4-FFF2-40B4-BE49-F238E27FC236}">
                  <a16:creationId xmlns="" xmlns:a16="http://schemas.microsoft.com/office/drawing/2014/main" id="{110BF2DD-70FD-4837-984E-106BD42D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850" y="973138"/>
              <a:ext cx="434975" cy="434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30">
              <a:extLst>
                <a:ext uri="{FF2B5EF4-FFF2-40B4-BE49-F238E27FC236}">
                  <a16:creationId xmlns="" xmlns:a16="http://schemas.microsoft.com/office/drawing/2014/main" id="{9AF39346-8923-4D08-984F-B3188FF7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3988" y="1055688"/>
              <a:ext cx="271463" cy="273050"/>
            </a:xfrm>
            <a:custGeom>
              <a:avLst/>
              <a:gdLst>
                <a:gd name="T0" fmla="*/ 65 w 72"/>
                <a:gd name="T1" fmla="*/ 21 h 72"/>
                <a:gd name="T2" fmla="*/ 50 w 72"/>
                <a:gd name="T3" fmla="*/ 21 h 72"/>
                <a:gd name="T4" fmla="*/ 50 w 72"/>
                <a:gd name="T5" fmla="*/ 7 h 72"/>
                <a:gd name="T6" fmla="*/ 43 w 72"/>
                <a:gd name="T7" fmla="*/ 0 h 72"/>
                <a:gd name="T8" fmla="*/ 29 w 72"/>
                <a:gd name="T9" fmla="*/ 0 h 72"/>
                <a:gd name="T10" fmla="*/ 21 w 72"/>
                <a:gd name="T11" fmla="*/ 7 h 72"/>
                <a:gd name="T12" fmla="*/ 21 w 72"/>
                <a:gd name="T13" fmla="*/ 21 h 72"/>
                <a:gd name="T14" fmla="*/ 7 w 72"/>
                <a:gd name="T15" fmla="*/ 21 h 72"/>
                <a:gd name="T16" fmla="*/ 0 w 72"/>
                <a:gd name="T17" fmla="*/ 29 h 72"/>
                <a:gd name="T18" fmla="*/ 0 w 72"/>
                <a:gd name="T19" fmla="*/ 43 h 72"/>
                <a:gd name="T20" fmla="*/ 7 w 72"/>
                <a:gd name="T21" fmla="*/ 50 h 72"/>
                <a:gd name="T22" fmla="*/ 21 w 72"/>
                <a:gd name="T23" fmla="*/ 50 h 72"/>
                <a:gd name="T24" fmla="*/ 21 w 72"/>
                <a:gd name="T25" fmla="*/ 65 h 72"/>
                <a:gd name="T26" fmla="*/ 29 w 72"/>
                <a:gd name="T27" fmla="*/ 72 h 72"/>
                <a:gd name="T28" fmla="*/ 43 w 72"/>
                <a:gd name="T29" fmla="*/ 72 h 72"/>
                <a:gd name="T30" fmla="*/ 50 w 72"/>
                <a:gd name="T31" fmla="*/ 65 h 72"/>
                <a:gd name="T32" fmla="*/ 50 w 72"/>
                <a:gd name="T33" fmla="*/ 50 h 72"/>
                <a:gd name="T34" fmla="*/ 65 w 72"/>
                <a:gd name="T35" fmla="*/ 50 h 72"/>
                <a:gd name="T36" fmla="*/ 72 w 72"/>
                <a:gd name="T37" fmla="*/ 43 h 72"/>
                <a:gd name="T38" fmla="*/ 72 w 72"/>
                <a:gd name="T39" fmla="*/ 29 h 72"/>
                <a:gd name="T40" fmla="*/ 65 w 72"/>
                <a:gd name="T4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2">
                  <a:moveTo>
                    <a:pt x="65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25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0"/>
                    <a:pt x="7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9"/>
                    <a:pt x="25" y="72"/>
                    <a:pt x="29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2"/>
                    <a:pt x="50" y="69"/>
                    <a:pt x="50" y="6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9" y="50"/>
                    <a:pt x="72" y="47"/>
                    <a:pt x="72" y="4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5"/>
                    <a:pt x="69" y="21"/>
                    <a:pt x="6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9AEAF065-DB40-4929-8F89-20127705C8F2}"/>
              </a:ext>
            </a:extLst>
          </p:cNvPr>
          <p:cNvSpPr/>
          <p:nvPr/>
        </p:nvSpPr>
        <p:spPr>
          <a:xfrm>
            <a:off x="9102345" y="1704692"/>
            <a:ext cx="228955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 smtClean="0">
                <a:hlinkClick r:id="rId4"/>
              </a:rPr>
              <a:t>How to engage and support communities in need in crisis times?</a:t>
            </a:r>
            <a:r>
              <a:rPr lang="en-US" sz="1400" b="1" dirty="0" smtClean="0"/>
              <a:t> </a:t>
            </a:r>
          </a:p>
          <a:p>
            <a:r>
              <a:rPr lang="en-US" sz="1400" b="1" dirty="0" smtClean="0"/>
              <a:t>By Osama India</a:t>
            </a:r>
            <a:endParaRPr lang="en-US" sz="1400" b="1" dirty="0"/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E6FA623B-3145-4742-AC28-D96603642183}"/>
              </a:ext>
            </a:extLst>
          </p:cNvPr>
          <p:cNvSpPr/>
          <p:nvPr/>
        </p:nvSpPr>
        <p:spPr>
          <a:xfrm>
            <a:off x="803007" y="1812413"/>
            <a:ext cx="2289555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sz="1400" b="1" dirty="0" smtClean="0">
                <a:latin typeface="+mj-lt"/>
              </a:rPr>
              <a:t>RESOURCE DATABASES TO UNDERSTAND THE PANDEMIC</a:t>
            </a:r>
          </a:p>
          <a:p>
            <a:r>
              <a:rPr lang="en-ID" sz="1400" dirty="0" smtClean="0">
                <a:latin typeface="+mj-lt"/>
                <a:hlinkClick r:id="rId5"/>
              </a:rPr>
              <a:t>https://en.medshr.net/covid</a:t>
            </a:r>
            <a:r>
              <a:rPr lang="en-ID" sz="1400" dirty="0" smtClean="0">
                <a:latin typeface="+mj-lt"/>
              </a:rPr>
              <a:t> </a:t>
            </a:r>
            <a:endParaRPr lang="en-ID" sz="1400" dirty="0">
              <a:latin typeface="+mj-lt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04CBA884-3B27-4DBA-8758-BDD911CCA998}"/>
              </a:ext>
            </a:extLst>
          </p:cNvPr>
          <p:cNvSpPr/>
          <p:nvPr/>
        </p:nvSpPr>
        <p:spPr>
          <a:xfrm>
            <a:off x="5416170" y="5824730"/>
            <a:ext cx="2289555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ID" sz="1400" b="1" dirty="0" err="1" smtClean="0">
                <a:latin typeface="+mj-lt"/>
              </a:rPr>
              <a:t>Innovationbed.africa</a:t>
            </a:r>
            <a:r>
              <a:rPr lang="en-ID" sz="1400" b="1" dirty="0" smtClean="0">
                <a:latin typeface="+mj-lt"/>
              </a:rPr>
              <a:t> FESTIVAL to be catalogued after 29</a:t>
            </a:r>
            <a:r>
              <a:rPr lang="en-ID" sz="1400" b="1" baseline="30000" dirty="0" smtClean="0">
                <a:latin typeface="+mj-lt"/>
              </a:rPr>
              <a:t>th</a:t>
            </a:r>
            <a:r>
              <a:rPr lang="en-ID" sz="1400" b="1" dirty="0" smtClean="0">
                <a:latin typeface="+mj-lt"/>
              </a:rPr>
              <a:t> June, 2020 Programme</a:t>
            </a:r>
            <a:endParaRPr lang="en-ID" sz="1400" b="1" dirty="0">
              <a:latin typeface="+mj-l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0BF96B6C-47C1-4D56-B44D-AB4ECE923C53}"/>
              </a:ext>
            </a:extLst>
          </p:cNvPr>
          <p:cNvSpPr/>
          <p:nvPr/>
        </p:nvSpPr>
        <p:spPr>
          <a:xfrm>
            <a:off x="803007" y="5488408"/>
            <a:ext cx="228955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 smtClean="0">
                <a:hlinkClick r:id="rId6"/>
              </a:rPr>
              <a:t>Corona virus assessment - AI-based medical assistant 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>
                <a:hlinkClick r:id="rId6"/>
              </a:rPr>
              <a:t>https://www.mediktor.com/en</a:t>
            </a:r>
            <a:r>
              <a:rPr lang="en-US" sz="1400" b="1" dirty="0" smtClean="0"/>
              <a:t>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2A05AD31-ECA1-4F23-94CF-85CCE5B6B4E4}"/>
              </a:ext>
            </a:extLst>
          </p:cNvPr>
          <p:cNvSpPr/>
          <p:nvPr/>
        </p:nvSpPr>
        <p:spPr>
          <a:xfrm>
            <a:off x="9746590" y="3567118"/>
            <a:ext cx="1645310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 smtClean="0">
                <a:hlinkClick r:id="rId7"/>
              </a:rPr>
              <a:t>Proximity Solution that helps to track COVID-19</a:t>
            </a:r>
            <a:r>
              <a:rPr lang="en-US" sz="1400" b="1" dirty="0" smtClean="0"/>
              <a:t> </a:t>
            </a:r>
          </a:p>
          <a:p>
            <a:endParaRPr lang="en-US" sz="1400" b="1" dirty="0"/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4DEF36B-937C-40B7-BA04-40A836B61ED3}"/>
              </a:ext>
            </a:extLst>
          </p:cNvPr>
          <p:cNvSpPr/>
          <p:nvPr/>
        </p:nvSpPr>
        <p:spPr>
          <a:xfrm>
            <a:off x="803007" y="3243952"/>
            <a:ext cx="1645310" cy="15081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 smtClean="0"/>
              <a:t>Opportunity in Chaos: Startups Evolving in Difficult Times </a:t>
            </a:r>
          </a:p>
          <a:p>
            <a:r>
              <a:rPr lang="en-US" sz="1400" b="1" dirty="0" smtClean="0">
                <a:hlinkClick r:id="rId8"/>
              </a:rPr>
              <a:t>https://www.youtube.com/watch?v=Pp2k1r2UVGY&amp;feature=youtu.be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04CBA884-3B27-4DBA-8758-BDD911CCA998}"/>
              </a:ext>
            </a:extLst>
          </p:cNvPr>
          <p:cNvSpPr/>
          <p:nvPr/>
        </p:nvSpPr>
        <p:spPr>
          <a:xfrm>
            <a:off x="8954707" y="5147324"/>
            <a:ext cx="2861056" cy="10772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 smtClean="0"/>
              <a:t>DIGITAL POLICY: THE POST PANDEMIC FABRIC FOR INNOVATION DEVELOPMENT IN AFRICA</a:t>
            </a:r>
          </a:p>
          <a:p>
            <a:pPr algn="r"/>
            <a:r>
              <a:rPr lang="en-ID" sz="1400" b="1" dirty="0" smtClean="0">
                <a:latin typeface="+mj-lt"/>
                <a:hlinkClick r:id="rId9"/>
              </a:rPr>
              <a:t>https://www.youtube.com/watch?v=53byithmqH0&amp;t=2436s</a:t>
            </a:r>
            <a:r>
              <a:rPr lang="en-ID" sz="1400" b="1" dirty="0" smtClean="0">
                <a:latin typeface="+mj-lt"/>
              </a:rPr>
              <a:t> </a:t>
            </a:r>
            <a:endParaRPr lang="en-ID" sz="1400" b="1" dirty="0">
              <a:latin typeface="+mj-lt"/>
            </a:endParaRPr>
          </a:p>
        </p:txBody>
      </p:sp>
      <p:pic>
        <p:nvPicPr>
          <p:cNvPr id="137" name="Picture 136" descr="programos_foundation_logo_n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343643"/>
            <a:ext cx="1818884" cy="514357"/>
          </a:xfrm>
          <a:prstGeom prst="rect">
            <a:avLst/>
          </a:prstGeom>
        </p:spPr>
      </p:pic>
      <p:pic>
        <p:nvPicPr>
          <p:cNvPr id="138" name="Picture 137" descr="hightech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44606" y="6215061"/>
            <a:ext cx="1525904" cy="600075"/>
          </a:xfrm>
          <a:prstGeom prst="rect">
            <a:avLst/>
          </a:prstGeom>
        </p:spPr>
      </p:pic>
      <p:pic>
        <p:nvPicPr>
          <p:cNvPr id="139" name="Picture 138" descr="cloudintegr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1585" y="1042988"/>
            <a:ext cx="2072985" cy="633412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5000625" y="1657351"/>
            <a:ext cx="219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FINTECH Intervention</a:t>
            </a:r>
            <a:endParaRPr lang="en-US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F21BD91D-E8B8-48C3-9853-8853B3C31474}"/>
              </a:ext>
            </a:extLst>
          </p:cNvPr>
          <p:cNvCxnSpPr>
            <a:endCxn id="140" idx="2"/>
          </p:cNvCxnSpPr>
          <p:nvPr/>
        </p:nvCxnSpPr>
        <p:spPr>
          <a:xfrm flipH="1" flipV="1">
            <a:off x="6100478" y="2026683"/>
            <a:ext cx="32748" cy="637822"/>
          </a:xfrm>
          <a:prstGeom prst="line">
            <a:avLst/>
          </a:prstGeom>
          <a:ln w="19050" cap="rnd">
            <a:solidFill>
              <a:srgbClr val="184F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F69C33-F608-410B-989F-E3F9D4C9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Entrepreneurs’ Digital Festival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5E8E-6586-47E0-9B47-631BD14D4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3" name="Oval 80">
            <a:extLst>
              <a:ext uri="{FF2B5EF4-FFF2-40B4-BE49-F238E27FC236}">
                <a16:creationId xmlns:a16="http://schemas.microsoft.com/office/drawing/2014/main" xmlns="" id="{46C204E1-6D84-4630-8115-8545DFCB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5000625"/>
            <a:ext cx="2871787" cy="1685925"/>
          </a:xfrm>
          <a:prstGeom prst="ellipse">
            <a:avLst/>
          </a:prstGeom>
          <a:solidFill>
            <a:srgbClr val="287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Bodoni MT" pitchFamily="18" charset="0"/>
              </a:rPr>
              <a:t>Who is HELPing?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Bodoni MT" pitchFamily="18" charset="0"/>
              </a:rPr>
              <a:t>- The Power and Place of the African Innovator </a:t>
            </a:r>
          </a:p>
          <a:p>
            <a:pPr algn="ctr"/>
            <a:endParaRPr lang="id-ID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5839618A-61FD-4475-95E5-92E5691BD2EA}"/>
              </a:ext>
            </a:extLst>
          </p:cNvPr>
          <p:cNvSpPr/>
          <p:nvPr/>
        </p:nvSpPr>
        <p:spPr>
          <a:xfrm>
            <a:off x="4023276" y="3136664"/>
            <a:ext cx="1465566" cy="5098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126A7F23-2D21-4B1B-B506-447321421019}"/>
              </a:ext>
            </a:extLst>
          </p:cNvPr>
          <p:cNvSpPr/>
          <p:nvPr/>
        </p:nvSpPr>
        <p:spPr>
          <a:xfrm>
            <a:off x="4023276" y="2805381"/>
            <a:ext cx="1465566" cy="586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5017CB3D-E590-41D3-AAD4-4364D3EFEB79}"/>
              </a:ext>
            </a:extLst>
          </p:cNvPr>
          <p:cNvSpPr/>
          <p:nvPr/>
        </p:nvSpPr>
        <p:spPr>
          <a:xfrm>
            <a:off x="4023276" y="2550438"/>
            <a:ext cx="1465566" cy="50988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xmlns="" id="{CEA4F156-243B-4A72-A655-41F3BE356984}"/>
              </a:ext>
            </a:extLst>
          </p:cNvPr>
          <p:cNvGrpSpPr/>
          <p:nvPr/>
        </p:nvGrpSpPr>
        <p:grpSpPr>
          <a:xfrm>
            <a:off x="3643312" y="3792617"/>
            <a:ext cx="2221651" cy="1044780"/>
            <a:chOff x="3130637" y="4826324"/>
            <a:chExt cx="2221651" cy="104478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936EC2A-4873-44AE-A8CC-728B384A0E3D}"/>
                </a:ext>
              </a:extLst>
            </p:cNvPr>
            <p:cNvSpPr txBox="1"/>
            <p:nvPr/>
          </p:nvSpPr>
          <p:spPr>
            <a:xfrm flipH="1">
              <a:off x="3130637" y="4826324"/>
              <a:ext cx="215741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Bodoni MT" pitchFamily="18" charset="0"/>
                  <a:cs typeface="Calibri" panose="020F0502020204030204" pitchFamily="34" charset="0"/>
                </a:rPr>
                <a:t>The BEAMING TOUCH</a:t>
              </a:r>
            </a:p>
            <a:p>
              <a:pPr algn="ctr"/>
              <a:r>
                <a:rPr lang="en-US" sz="1600" b="1" dirty="0" smtClean="0">
                  <a:latin typeface="Bodoni MT" pitchFamily="18" charset="0"/>
                  <a:cs typeface="Calibri" panose="020F0502020204030204" pitchFamily="34" charset="0"/>
                </a:rPr>
                <a:t>With the Special Guests</a:t>
              </a:r>
              <a:endParaRPr lang="en-US" sz="1600" b="1" dirty="0">
                <a:latin typeface="Bodoni MT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23CCB649-DE74-4717-A08F-B92EAD168100}"/>
                </a:ext>
              </a:extLst>
            </p:cNvPr>
            <p:cNvSpPr txBox="1"/>
            <p:nvPr/>
          </p:nvSpPr>
          <p:spPr>
            <a:xfrm>
              <a:off x="3134480" y="5655660"/>
              <a:ext cx="221780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0" name="Oval 5">
            <a:extLst>
              <a:ext uri="{FF2B5EF4-FFF2-40B4-BE49-F238E27FC236}">
                <a16:creationId xmlns:a16="http://schemas.microsoft.com/office/drawing/2014/main" xmlns="" id="{4C116CEB-5A7E-4B3A-8EF9-37A9AB5CA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120" y="2961417"/>
            <a:ext cx="909713" cy="908630"/>
          </a:xfrm>
          <a:prstGeom prst="ellipse">
            <a:avLst/>
          </a:prstGeom>
          <a:solidFill>
            <a:srgbClr val="F9B6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j-lt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8B683B13-6606-4D31-8F10-71D50CD6381F}"/>
              </a:ext>
            </a:extLst>
          </p:cNvPr>
          <p:cNvSpPr/>
          <p:nvPr/>
        </p:nvSpPr>
        <p:spPr>
          <a:xfrm>
            <a:off x="6760193" y="4529794"/>
            <a:ext cx="1465566" cy="509885"/>
          </a:xfrm>
          <a:prstGeom prst="ellipse">
            <a:avLst/>
          </a:prstGeom>
          <a:solidFill>
            <a:srgbClr val="18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23D28647-13F1-47F4-A166-36BA0551C725}"/>
              </a:ext>
            </a:extLst>
          </p:cNvPr>
          <p:cNvSpPr/>
          <p:nvPr/>
        </p:nvSpPr>
        <p:spPr>
          <a:xfrm>
            <a:off x="6760193" y="4198511"/>
            <a:ext cx="1465566" cy="586225"/>
          </a:xfrm>
          <a:prstGeom prst="rect">
            <a:avLst/>
          </a:prstGeom>
          <a:solidFill>
            <a:srgbClr val="18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BF56F32B-3CB1-4F36-B4DE-F224AC6E2DC6}"/>
              </a:ext>
            </a:extLst>
          </p:cNvPr>
          <p:cNvSpPr/>
          <p:nvPr/>
        </p:nvSpPr>
        <p:spPr>
          <a:xfrm>
            <a:off x="6760193" y="3943568"/>
            <a:ext cx="1465566" cy="509885"/>
          </a:xfrm>
          <a:prstGeom prst="ellipse">
            <a:avLst/>
          </a:prstGeom>
          <a:solidFill>
            <a:srgbClr val="287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" name="Group 102">
            <a:extLst>
              <a:ext uri="{FF2B5EF4-FFF2-40B4-BE49-F238E27FC236}">
                <a16:creationId xmlns:a16="http://schemas.microsoft.com/office/drawing/2014/main" xmlns="" id="{B2DC9802-DED0-40E7-AF91-F060B020517C}"/>
              </a:ext>
            </a:extLst>
          </p:cNvPr>
          <p:cNvGrpSpPr/>
          <p:nvPr/>
        </p:nvGrpSpPr>
        <p:grpSpPr>
          <a:xfrm>
            <a:off x="6384072" y="5248036"/>
            <a:ext cx="2217808" cy="567655"/>
            <a:chOff x="3134480" y="4949430"/>
            <a:chExt cx="2217808" cy="56765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BE1D448D-C589-45EC-82D9-0DE7921782D6}"/>
                </a:ext>
              </a:extLst>
            </p:cNvPr>
            <p:cNvSpPr txBox="1"/>
            <p:nvPr/>
          </p:nvSpPr>
          <p:spPr>
            <a:xfrm flipH="1">
              <a:off x="3381371" y="4949430"/>
              <a:ext cx="172402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  <a:cs typeface="Calibri" panose="020F0502020204030204" pitchFamily="34" charset="0"/>
                </a:rPr>
                <a:t>10-Country Panel</a:t>
              </a:r>
              <a:endParaRPr lang="en-US" sz="1600" b="1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39394081-3632-48D7-A9A6-6D6810BC6EC7}"/>
                </a:ext>
              </a:extLst>
            </p:cNvPr>
            <p:cNvSpPr txBox="1"/>
            <p:nvPr/>
          </p:nvSpPr>
          <p:spPr>
            <a:xfrm>
              <a:off x="3134480" y="5301641"/>
              <a:ext cx="221780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Presentations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37" name="Oval 153">
            <a:extLst>
              <a:ext uri="{FF2B5EF4-FFF2-40B4-BE49-F238E27FC236}">
                <a16:creationId xmlns:a16="http://schemas.microsoft.com/office/drawing/2014/main" xmlns="" id="{640AFC81-071A-4A9C-A6D6-87C7BF4B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578" y="1530086"/>
            <a:ext cx="908630" cy="908630"/>
          </a:xfrm>
          <a:prstGeom prst="ellipse">
            <a:avLst/>
          </a:prstGeom>
          <a:solidFill>
            <a:srgbClr val="287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3CCCD6DA-A746-4732-9C84-6D119F7A6898}"/>
              </a:ext>
            </a:extLst>
          </p:cNvPr>
          <p:cNvSpPr/>
          <p:nvPr/>
        </p:nvSpPr>
        <p:spPr>
          <a:xfrm>
            <a:off x="9497110" y="3136664"/>
            <a:ext cx="1465566" cy="5098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B1CE42F5-F6FE-4287-B08E-E913305A7373}"/>
              </a:ext>
            </a:extLst>
          </p:cNvPr>
          <p:cNvSpPr/>
          <p:nvPr/>
        </p:nvSpPr>
        <p:spPr>
          <a:xfrm>
            <a:off x="9497110" y="2805381"/>
            <a:ext cx="1465566" cy="586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9C0CE52-ED98-44C6-A634-27E5133C4775}"/>
              </a:ext>
            </a:extLst>
          </p:cNvPr>
          <p:cNvSpPr/>
          <p:nvPr/>
        </p:nvSpPr>
        <p:spPr>
          <a:xfrm>
            <a:off x="9497110" y="2550438"/>
            <a:ext cx="1465566" cy="50988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6" name="Group 103">
            <a:extLst>
              <a:ext uri="{FF2B5EF4-FFF2-40B4-BE49-F238E27FC236}">
                <a16:creationId xmlns:a16="http://schemas.microsoft.com/office/drawing/2014/main" xmlns="" id="{2E21446C-8BDC-4362-A89D-EB338F08885A}"/>
              </a:ext>
            </a:extLst>
          </p:cNvPr>
          <p:cNvGrpSpPr/>
          <p:nvPr/>
        </p:nvGrpSpPr>
        <p:grpSpPr>
          <a:xfrm>
            <a:off x="8401051" y="3729038"/>
            <a:ext cx="3557588" cy="1812024"/>
            <a:chOff x="3122268" y="4795131"/>
            <a:chExt cx="2217808" cy="83992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1822712E-A7A8-4FD2-8B14-D217F5D194B8}"/>
                </a:ext>
              </a:extLst>
            </p:cNvPr>
            <p:cNvSpPr txBox="1"/>
            <p:nvPr/>
          </p:nvSpPr>
          <p:spPr>
            <a:xfrm flipH="1">
              <a:off x="3381371" y="4795131"/>
              <a:ext cx="1724026" cy="5548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  <a:cs typeface="Calibri" panose="020F0502020204030204" pitchFamily="34" charset="0"/>
                </a:rPr>
                <a:t>Celebration/Parting Shots</a:t>
              </a:r>
            </a:p>
            <a:p>
              <a:pPr algn="ctr"/>
              <a:r>
                <a:rPr lang="en-US" sz="1600" b="1" dirty="0" smtClean="0">
                  <a:latin typeface="+mj-lt"/>
                  <a:cs typeface="Calibri" panose="020F0502020204030204" pitchFamily="34" charset="0"/>
                </a:rPr>
                <a:t>By Panelists/Special Guests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EBC2383E-1755-4010-ACFE-D1A0D8ADB11B}"/>
                </a:ext>
              </a:extLst>
            </p:cNvPr>
            <p:cNvSpPr txBox="1"/>
            <p:nvPr/>
          </p:nvSpPr>
          <p:spPr>
            <a:xfrm>
              <a:off x="3122268" y="5335465"/>
              <a:ext cx="2217808" cy="29959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b="1" dirty="0" smtClean="0">
                <a:cs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cs typeface="Calibri" panose="020F0502020204030204" pitchFamily="34" charset="0"/>
              </a:endParaRPr>
            </a:p>
            <a:p>
              <a:pPr algn="ctr"/>
              <a:endParaRPr lang="en-US" sz="1400" b="1" dirty="0" smtClean="0">
                <a:cs typeface="Calibri" panose="020F0502020204030204" pitchFamily="34" charset="0"/>
              </a:endParaRPr>
            </a:p>
          </p:txBody>
        </p:sp>
      </p:grpSp>
      <p:sp>
        <p:nvSpPr>
          <p:cNvPr id="124" name="Oval 22">
            <a:extLst>
              <a:ext uri="{FF2B5EF4-FFF2-40B4-BE49-F238E27FC236}">
                <a16:creationId xmlns:a16="http://schemas.microsoft.com/office/drawing/2014/main" xmlns="" id="{D390BD63-87F3-48D3-AADA-67670F8A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284" y="2961417"/>
            <a:ext cx="909714" cy="908630"/>
          </a:xfrm>
          <a:prstGeom prst="ellipse">
            <a:avLst/>
          </a:prstGeom>
          <a:solidFill>
            <a:srgbClr val="F9B6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+mj-lt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924564E5-CFE3-40BE-8A40-6C601F69F731}"/>
              </a:ext>
            </a:extLst>
          </p:cNvPr>
          <p:cNvSpPr/>
          <p:nvPr/>
        </p:nvSpPr>
        <p:spPr>
          <a:xfrm>
            <a:off x="1286359" y="4529794"/>
            <a:ext cx="1465566" cy="509885"/>
          </a:xfrm>
          <a:prstGeom prst="ellipse">
            <a:avLst/>
          </a:prstGeom>
          <a:solidFill>
            <a:srgbClr val="18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9129A8E-CA7D-413D-8DF3-9D0E1A3B17FB}"/>
              </a:ext>
            </a:extLst>
          </p:cNvPr>
          <p:cNvSpPr/>
          <p:nvPr/>
        </p:nvSpPr>
        <p:spPr>
          <a:xfrm>
            <a:off x="1286359" y="4198511"/>
            <a:ext cx="1465566" cy="586225"/>
          </a:xfrm>
          <a:prstGeom prst="rect">
            <a:avLst/>
          </a:prstGeom>
          <a:solidFill>
            <a:srgbClr val="18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B0C84C34-6AE9-4E63-828E-4C242F26C97B}"/>
              </a:ext>
            </a:extLst>
          </p:cNvPr>
          <p:cNvSpPr/>
          <p:nvPr/>
        </p:nvSpPr>
        <p:spPr>
          <a:xfrm>
            <a:off x="1286359" y="3943568"/>
            <a:ext cx="1465566" cy="509885"/>
          </a:xfrm>
          <a:prstGeom prst="ellipse">
            <a:avLst/>
          </a:prstGeom>
          <a:solidFill>
            <a:srgbClr val="287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" name="Group 100">
            <a:extLst>
              <a:ext uri="{FF2B5EF4-FFF2-40B4-BE49-F238E27FC236}">
                <a16:creationId xmlns:a16="http://schemas.microsoft.com/office/drawing/2014/main" xmlns="" id="{E0727C24-B47C-4887-83E4-E614152CCDBA}"/>
              </a:ext>
            </a:extLst>
          </p:cNvPr>
          <p:cNvGrpSpPr/>
          <p:nvPr/>
        </p:nvGrpSpPr>
        <p:grpSpPr>
          <a:xfrm>
            <a:off x="228601" y="5248036"/>
            <a:ext cx="2899446" cy="1244840"/>
            <a:chOff x="3134480" y="4949430"/>
            <a:chExt cx="2217808" cy="1244840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79E39A5-FCB8-4BF6-850A-4DFBF3479011}"/>
                </a:ext>
              </a:extLst>
            </p:cNvPr>
            <p:cNvSpPr txBox="1"/>
            <p:nvPr/>
          </p:nvSpPr>
          <p:spPr>
            <a:xfrm flipH="1">
              <a:off x="3381371" y="4949430"/>
              <a:ext cx="172402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Bodoni MT" pitchFamily="18" charset="0"/>
                  <a:cs typeface="Calibri" panose="020F0502020204030204" pitchFamily="34" charset="0"/>
                </a:rPr>
                <a:t>Convener’s Introduction</a:t>
              </a:r>
              <a:endParaRPr lang="en-US" sz="1600" b="1" dirty="0">
                <a:latin typeface="Bodoni MT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DD53BB7-E34B-456F-BCBF-4F797552BB74}"/>
                </a:ext>
              </a:extLst>
            </p:cNvPr>
            <p:cNvSpPr txBox="1"/>
            <p:nvPr/>
          </p:nvSpPr>
          <p:spPr>
            <a:xfrm>
              <a:off x="3134480" y="5332496"/>
              <a:ext cx="2217808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Ralph Simon (Chairman)</a:t>
              </a:r>
            </a:p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-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Kamran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Elehian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 (Special Guest)</a:t>
              </a:r>
            </a:p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-Dominic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Odunuga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 (Special Guest)</a:t>
              </a:r>
            </a:p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-Daniela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Plewe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doni MT" pitchFamily="18" charset="0"/>
                  <a:cs typeface="Calibri" panose="020F0502020204030204" pitchFamily="34" charset="0"/>
                </a:rPr>
                <a:t> (PhD) (Special Guest)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CFAC0913-2D3C-4DFA-BE62-393DDFC08ED5}"/>
              </a:ext>
            </a:extLst>
          </p:cNvPr>
          <p:cNvCxnSpPr/>
          <p:nvPr/>
        </p:nvCxnSpPr>
        <p:spPr>
          <a:xfrm flipV="1">
            <a:off x="3120486" y="3415732"/>
            <a:ext cx="534229" cy="263481"/>
          </a:xfrm>
          <a:prstGeom prst="line">
            <a:avLst/>
          </a:prstGeom>
          <a:ln w="508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F5E778B6-040A-4525-8EDD-CCABA99D42E3}"/>
              </a:ext>
            </a:extLst>
          </p:cNvPr>
          <p:cNvCxnSpPr/>
          <p:nvPr/>
        </p:nvCxnSpPr>
        <p:spPr>
          <a:xfrm flipV="1">
            <a:off x="8594320" y="3415732"/>
            <a:ext cx="534229" cy="263481"/>
          </a:xfrm>
          <a:prstGeom prst="line">
            <a:avLst/>
          </a:prstGeom>
          <a:ln w="508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D26A015A-52C4-4736-9989-CB2760D0BBC4}"/>
              </a:ext>
            </a:extLst>
          </p:cNvPr>
          <p:cNvCxnSpPr>
            <a:cxnSpLocks/>
          </p:cNvCxnSpPr>
          <p:nvPr/>
        </p:nvCxnSpPr>
        <p:spPr>
          <a:xfrm flipH="1" flipV="1">
            <a:off x="5857403" y="3415732"/>
            <a:ext cx="534229" cy="263481"/>
          </a:xfrm>
          <a:prstGeom prst="line">
            <a:avLst/>
          </a:prstGeom>
          <a:ln w="508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55">
            <a:extLst>
              <a:ext uri="{FF2B5EF4-FFF2-40B4-BE49-F238E27FC236}">
                <a16:creationId xmlns:a16="http://schemas.microsoft.com/office/drawing/2014/main" xmlns="" id="{02ED4F4E-0623-42D8-838A-9629FE39EAAA}"/>
              </a:ext>
            </a:extLst>
          </p:cNvPr>
          <p:cNvGrpSpPr/>
          <p:nvPr/>
        </p:nvGrpSpPr>
        <p:grpSpPr>
          <a:xfrm>
            <a:off x="1779120" y="3234854"/>
            <a:ext cx="480042" cy="361756"/>
            <a:chOff x="13071475" y="4295864"/>
            <a:chExt cx="773113" cy="582613"/>
          </a:xfrm>
        </p:grpSpPr>
        <p:sp>
          <p:nvSpPr>
            <p:cNvPr id="157" name="Oval 109">
              <a:extLst>
                <a:ext uri="{FF2B5EF4-FFF2-40B4-BE49-F238E27FC236}">
                  <a16:creationId xmlns:a16="http://schemas.microsoft.com/office/drawing/2014/main" xmlns="" id="{14213A56-A052-4888-9052-D6257C28F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475" y="4295864"/>
              <a:ext cx="773113" cy="582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110">
              <a:extLst>
                <a:ext uri="{FF2B5EF4-FFF2-40B4-BE49-F238E27FC236}">
                  <a16:creationId xmlns:a16="http://schemas.microsoft.com/office/drawing/2014/main" xmlns="" id="{B5E162B2-4B64-464D-85DE-273AD1C9B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150" y="4394289"/>
              <a:ext cx="385763" cy="385763"/>
            </a:xfrm>
            <a:custGeom>
              <a:avLst/>
              <a:gdLst>
                <a:gd name="T0" fmla="*/ 51 w 102"/>
                <a:gd name="T1" fmla="*/ 0 h 102"/>
                <a:gd name="T2" fmla="*/ 28 w 102"/>
                <a:gd name="T3" fmla="*/ 5 h 102"/>
                <a:gd name="T4" fmla="*/ 38 w 102"/>
                <a:gd name="T5" fmla="*/ 21 h 102"/>
                <a:gd name="T6" fmla="*/ 21 w 102"/>
                <a:gd name="T7" fmla="*/ 38 h 102"/>
                <a:gd name="T8" fmla="*/ 5 w 102"/>
                <a:gd name="T9" fmla="*/ 29 h 102"/>
                <a:gd name="T10" fmla="*/ 0 w 102"/>
                <a:gd name="T11" fmla="*/ 51 h 102"/>
                <a:gd name="T12" fmla="*/ 51 w 102"/>
                <a:gd name="T13" fmla="*/ 102 h 102"/>
                <a:gd name="T14" fmla="*/ 102 w 102"/>
                <a:gd name="T15" fmla="*/ 51 h 102"/>
                <a:gd name="T16" fmla="*/ 51 w 102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43" y="0"/>
                    <a:pt x="35" y="2"/>
                    <a:pt x="28" y="5"/>
                  </a:cubicBezTo>
                  <a:cubicBezTo>
                    <a:pt x="34" y="8"/>
                    <a:pt x="38" y="14"/>
                    <a:pt x="38" y="21"/>
                  </a:cubicBezTo>
                  <a:cubicBezTo>
                    <a:pt x="38" y="31"/>
                    <a:pt x="30" y="38"/>
                    <a:pt x="21" y="38"/>
                  </a:cubicBezTo>
                  <a:cubicBezTo>
                    <a:pt x="14" y="38"/>
                    <a:pt x="8" y="34"/>
                    <a:pt x="5" y="29"/>
                  </a:cubicBezTo>
                  <a:cubicBezTo>
                    <a:pt x="2" y="35"/>
                    <a:pt x="0" y="4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rgbClr val="18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111">
              <a:extLst>
                <a:ext uri="{FF2B5EF4-FFF2-40B4-BE49-F238E27FC236}">
                  <a16:creationId xmlns:a16="http://schemas.microsoft.com/office/drawing/2014/main" xmlns="" id="{176DD317-6B5A-4DBC-B4C1-1BDB43220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150" y="4394289"/>
              <a:ext cx="295275" cy="295275"/>
            </a:xfrm>
            <a:custGeom>
              <a:avLst/>
              <a:gdLst>
                <a:gd name="T0" fmla="*/ 51 w 78"/>
                <a:gd name="T1" fmla="*/ 0 h 78"/>
                <a:gd name="T2" fmla="*/ 28 w 78"/>
                <a:gd name="T3" fmla="*/ 5 h 78"/>
                <a:gd name="T4" fmla="*/ 38 w 78"/>
                <a:gd name="T5" fmla="*/ 21 h 78"/>
                <a:gd name="T6" fmla="*/ 21 w 78"/>
                <a:gd name="T7" fmla="*/ 38 h 78"/>
                <a:gd name="T8" fmla="*/ 5 w 78"/>
                <a:gd name="T9" fmla="*/ 29 h 78"/>
                <a:gd name="T10" fmla="*/ 0 w 78"/>
                <a:gd name="T11" fmla="*/ 51 h 78"/>
                <a:gd name="T12" fmla="*/ 8 w 78"/>
                <a:gd name="T13" fmla="*/ 78 h 78"/>
                <a:gd name="T14" fmla="*/ 78 w 78"/>
                <a:gd name="T15" fmla="*/ 8 h 78"/>
                <a:gd name="T16" fmla="*/ 51 w 7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8">
                  <a:moveTo>
                    <a:pt x="51" y="0"/>
                  </a:moveTo>
                  <a:cubicBezTo>
                    <a:pt x="43" y="0"/>
                    <a:pt x="35" y="2"/>
                    <a:pt x="28" y="5"/>
                  </a:cubicBezTo>
                  <a:cubicBezTo>
                    <a:pt x="34" y="8"/>
                    <a:pt x="38" y="14"/>
                    <a:pt x="38" y="21"/>
                  </a:cubicBezTo>
                  <a:cubicBezTo>
                    <a:pt x="38" y="31"/>
                    <a:pt x="30" y="38"/>
                    <a:pt x="21" y="38"/>
                  </a:cubicBezTo>
                  <a:cubicBezTo>
                    <a:pt x="14" y="38"/>
                    <a:pt x="8" y="34"/>
                    <a:pt x="5" y="29"/>
                  </a:cubicBezTo>
                  <a:cubicBezTo>
                    <a:pt x="2" y="35"/>
                    <a:pt x="0" y="43"/>
                    <a:pt x="0" y="51"/>
                  </a:cubicBezTo>
                  <a:cubicBezTo>
                    <a:pt x="0" y="61"/>
                    <a:pt x="3" y="70"/>
                    <a:pt x="8" y="7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0" y="3"/>
                    <a:pt x="61" y="0"/>
                    <a:pt x="51" y="0"/>
                  </a:cubicBezTo>
                  <a:close/>
                </a:path>
              </a:pathLst>
            </a:custGeom>
            <a:solidFill>
              <a:srgbClr val="287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xmlns="" id="{A03C42F5-F7C3-4208-AFA6-DB06FCD91170}"/>
              </a:ext>
            </a:extLst>
          </p:cNvPr>
          <p:cNvGrpSpPr/>
          <p:nvPr/>
        </p:nvGrpSpPr>
        <p:grpSpPr>
          <a:xfrm>
            <a:off x="10872790" y="1029441"/>
            <a:ext cx="1319210" cy="1485160"/>
            <a:chOff x="10591699" y="5394325"/>
            <a:chExt cx="771525" cy="495300"/>
          </a:xfrm>
        </p:grpSpPr>
        <p:sp>
          <p:nvSpPr>
            <p:cNvPr id="162" name="Freeform 190">
              <a:extLst>
                <a:ext uri="{FF2B5EF4-FFF2-40B4-BE49-F238E27FC236}">
                  <a16:creationId xmlns:a16="http://schemas.microsoft.com/office/drawing/2014/main" xmlns="" id="{0FDE2DD5-3718-459B-831D-955925D22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1699" y="5394325"/>
              <a:ext cx="771525" cy="495300"/>
            </a:xfrm>
            <a:custGeom>
              <a:avLst/>
              <a:gdLst>
                <a:gd name="T0" fmla="*/ 204 w 204"/>
                <a:gd name="T1" fmla="*/ 86 h 131"/>
                <a:gd name="T2" fmla="*/ 176 w 204"/>
                <a:gd name="T3" fmla="*/ 44 h 131"/>
                <a:gd name="T4" fmla="*/ 116 w 204"/>
                <a:gd name="T5" fmla="*/ 0 h 131"/>
                <a:gd name="T6" fmla="*/ 61 w 204"/>
                <a:gd name="T7" fmla="*/ 34 h 131"/>
                <a:gd name="T8" fmla="*/ 25 w 204"/>
                <a:gd name="T9" fmla="*/ 56 h 131"/>
                <a:gd name="T10" fmla="*/ 0 w 204"/>
                <a:gd name="T11" fmla="*/ 92 h 131"/>
                <a:gd name="T12" fmla="*/ 38 w 204"/>
                <a:gd name="T13" fmla="*/ 131 h 131"/>
                <a:gd name="T14" fmla="*/ 166 w 204"/>
                <a:gd name="T15" fmla="*/ 131 h 131"/>
                <a:gd name="T16" fmla="*/ 204 w 204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31">
                  <a:moveTo>
                    <a:pt x="204" y="86"/>
                  </a:moveTo>
                  <a:cubicBezTo>
                    <a:pt x="204" y="67"/>
                    <a:pt x="193" y="51"/>
                    <a:pt x="176" y="44"/>
                  </a:cubicBezTo>
                  <a:cubicBezTo>
                    <a:pt x="163" y="12"/>
                    <a:pt x="142" y="0"/>
                    <a:pt x="116" y="0"/>
                  </a:cubicBezTo>
                  <a:cubicBezTo>
                    <a:pt x="92" y="0"/>
                    <a:pt x="71" y="13"/>
                    <a:pt x="61" y="34"/>
                  </a:cubicBezTo>
                  <a:cubicBezTo>
                    <a:pt x="44" y="27"/>
                    <a:pt x="26" y="38"/>
                    <a:pt x="25" y="56"/>
                  </a:cubicBezTo>
                  <a:cubicBezTo>
                    <a:pt x="10" y="61"/>
                    <a:pt x="0" y="76"/>
                    <a:pt x="0" y="92"/>
                  </a:cubicBezTo>
                  <a:cubicBezTo>
                    <a:pt x="0" y="114"/>
                    <a:pt x="17" y="131"/>
                    <a:pt x="38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204" y="124"/>
                    <a:pt x="204" y="8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191">
              <a:extLst>
                <a:ext uri="{FF2B5EF4-FFF2-40B4-BE49-F238E27FC236}">
                  <a16:creationId xmlns:a16="http://schemas.microsoft.com/office/drawing/2014/main" xmlns="" id="{F0363D3B-9E77-4FAD-8BE1-BCCCE20D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1699" y="5394325"/>
              <a:ext cx="582613" cy="495300"/>
            </a:xfrm>
            <a:custGeom>
              <a:avLst/>
              <a:gdLst>
                <a:gd name="T0" fmla="*/ 116 w 154"/>
                <a:gd name="T1" fmla="*/ 0 h 131"/>
                <a:gd name="T2" fmla="*/ 61 w 154"/>
                <a:gd name="T3" fmla="*/ 34 h 131"/>
                <a:gd name="T4" fmla="*/ 51 w 154"/>
                <a:gd name="T5" fmla="*/ 32 h 131"/>
                <a:gd name="T6" fmla="*/ 25 w 154"/>
                <a:gd name="T7" fmla="*/ 56 h 131"/>
                <a:gd name="T8" fmla="*/ 0 w 154"/>
                <a:gd name="T9" fmla="*/ 92 h 131"/>
                <a:gd name="T10" fmla="*/ 35 w 154"/>
                <a:gd name="T11" fmla="*/ 131 h 131"/>
                <a:gd name="T12" fmla="*/ 154 w 154"/>
                <a:gd name="T13" fmla="*/ 12 h 131"/>
                <a:gd name="T14" fmla="*/ 116 w 154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31">
                  <a:moveTo>
                    <a:pt x="116" y="0"/>
                  </a:moveTo>
                  <a:cubicBezTo>
                    <a:pt x="92" y="0"/>
                    <a:pt x="71" y="13"/>
                    <a:pt x="61" y="34"/>
                  </a:cubicBezTo>
                  <a:cubicBezTo>
                    <a:pt x="58" y="32"/>
                    <a:pt x="54" y="32"/>
                    <a:pt x="51" y="32"/>
                  </a:cubicBezTo>
                  <a:cubicBezTo>
                    <a:pt x="37" y="32"/>
                    <a:pt x="26" y="42"/>
                    <a:pt x="25" y="56"/>
                  </a:cubicBezTo>
                  <a:cubicBezTo>
                    <a:pt x="10" y="61"/>
                    <a:pt x="0" y="76"/>
                    <a:pt x="0" y="92"/>
                  </a:cubicBezTo>
                  <a:cubicBezTo>
                    <a:pt x="0" y="112"/>
                    <a:pt x="15" y="129"/>
                    <a:pt x="35" y="13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43" y="3"/>
                    <a:pt x="130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192">
              <a:extLst>
                <a:ext uri="{FF2B5EF4-FFF2-40B4-BE49-F238E27FC236}">
                  <a16:creationId xmlns:a16="http://schemas.microsoft.com/office/drawing/2014/main" xmlns="" id="{F8463F78-62C8-44BF-9E7B-2CB1BDF1C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537" y="5510212"/>
              <a:ext cx="298450" cy="261938"/>
            </a:xfrm>
            <a:custGeom>
              <a:avLst/>
              <a:gdLst>
                <a:gd name="T0" fmla="*/ 30 w 79"/>
                <a:gd name="T1" fmla="*/ 42 h 69"/>
                <a:gd name="T2" fmla="*/ 24 w 79"/>
                <a:gd name="T3" fmla="*/ 42 h 69"/>
                <a:gd name="T4" fmla="*/ 24 w 79"/>
                <a:gd name="T5" fmla="*/ 42 h 69"/>
                <a:gd name="T6" fmla="*/ 53 w 79"/>
                <a:gd name="T7" fmla="*/ 13 h 69"/>
                <a:gd name="T8" fmla="*/ 71 w 79"/>
                <a:gd name="T9" fmla="*/ 20 h 69"/>
                <a:gd name="T10" fmla="*/ 79 w 79"/>
                <a:gd name="T11" fmla="*/ 9 h 69"/>
                <a:gd name="T12" fmla="*/ 53 w 79"/>
                <a:gd name="T13" fmla="*/ 0 h 69"/>
                <a:gd name="T14" fmla="*/ 11 w 79"/>
                <a:gd name="T15" fmla="*/ 42 h 69"/>
                <a:gd name="T16" fmla="*/ 4 w 79"/>
                <a:gd name="T17" fmla="*/ 42 h 69"/>
                <a:gd name="T18" fmla="*/ 2 w 79"/>
                <a:gd name="T19" fmla="*/ 47 h 69"/>
                <a:gd name="T20" fmla="*/ 14 w 79"/>
                <a:gd name="T21" fmla="*/ 67 h 69"/>
                <a:gd name="T22" fmla="*/ 20 w 79"/>
                <a:gd name="T23" fmla="*/ 67 h 69"/>
                <a:gd name="T24" fmla="*/ 33 w 79"/>
                <a:gd name="T25" fmla="*/ 47 h 69"/>
                <a:gd name="T26" fmla="*/ 30 w 79"/>
                <a:gd name="T27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9">
                  <a:moveTo>
                    <a:pt x="30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26"/>
                    <a:pt x="37" y="13"/>
                    <a:pt x="53" y="13"/>
                  </a:cubicBezTo>
                  <a:cubicBezTo>
                    <a:pt x="60" y="13"/>
                    <a:pt x="66" y="16"/>
                    <a:pt x="71" y="2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2" y="3"/>
                    <a:pt x="63" y="0"/>
                    <a:pt x="53" y="0"/>
                  </a:cubicBezTo>
                  <a:cubicBezTo>
                    <a:pt x="30" y="0"/>
                    <a:pt x="11" y="19"/>
                    <a:pt x="11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42"/>
                    <a:pt x="0" y="44"/>
                    <a:pt x="2" y="4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6" y="69"/>
                    <a:pt x="18" y="69"/>
                    <a:pt x="20" y="6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5"/>
                    <a:pt x="33" y="43"/>
                    <a:pt x="30" y="42"/>
                  </a:cubicBezTo>
                  <a:close/>
                </a:path>
              </a:pathLst>
            </a:custGeom>
            <a:solidFill>
              <a:srgbClr val="21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193">
              <a:extLst>
                <a:ext uri="{FF2B5EF4-FFF2-40B4-BE49-F238E27FC236}">
                  <a16:creationId xmlns:a16="http://schemas.microsoft.com/office/drawing/2014/main" xmlns="" id="{2B1A66E0-348C-4733-8080-EE611F9E0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137" y="5556250"/>
              <a:ext cx="298450" cy="265113"/>
            </a:xfrm>
            <a:custGeom>
              <a:avLst/>
              <a:gdLst>
                <a:gd name="T0" fmla="*/ 77 w 79"/>
                <a:gd name="T1" fmla="*/ 23 h 70"/>
                <a:gd name="T2" fmla="*/ 65 w 79"/>
                <a:gd name="T3" fmla="*/ 3 h 70"/>
                <a:gd name="T4" fmla="*/ 59 w 79"/>
                <a:gd name="T5" fmla="*/ 3 h 70"/>
                <a:gd name="T6" fmla="*/ 46 w 79"/>
                <a:gd name="T7" fmla="*/ 23 h 70"/>
                <a:gd name="T8" fmla="*/ 48 w 79"/>
                <a:gd name="T9" fmla="*/ 27 h 70"/>
                <a:gd name="T10" fmla="*/ 55 w 79"/>
                <a:gd name="T11" fmla="*/ 27 h 70"/>
                <a:gd name="T12" fmla="*/ 55 w 79"/>
                <a:gd name="T13" fmla="*/ 27 h 70"/>
                <a:gd name="T14" fmla="*/ 26 w 79"/>
                <a:gd name="T15" fmla="*/ 57 h 70"/>
                <a:gd name="T16" fmla="*/ 7 w 79"/>
                <a:gd name="T17" fmla="*/ 50 h 70"/>
                <a:gd name="T18" fmla="*/ 0 w 79"/>
                <a:gd name="T19" fmla="*/ 60 h 70"/>
                <a:gd name="T20" fmla="*/ 26 w 79"/>
                <a:gd name="T21" fmla="*/ 70 h 70"/>
                <a:gd name="T22" fmla="*/ 68 w 79"/>
                <a:gd name="T23" fmla="*/ 27 h 70"/>
                <a:gd name="T24" fmla="*/ 75 w 79"/>
                <a:gd name="T25" fmla="*/ 27 h 70"/>
                <a:gd name="T26" fmla="*/ 77 w 79"/>
                <a:gd name="T27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70">
                  <a:moveTo>
                    <a:pt x="77" y="23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63" y="0"/>
                    <a:pt x="61" y="0"/>
                    <a:pt x="59" y="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6" y="27"/>
                    <a:pt x="48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43"/>
                    <a:pt x="42" y="57"/>
                    <a:pt x="26" y="57"/>
                  </a:cubicBezTo>
                  <a:cubicBezTo>
                    <a:pt x="19" y="57"/>
                    <a:pt x="13" y="54"/>
                    <a:pt x="7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6"/>
                    <a:pt x="16" y="70"/>
                    <a:pt x="26" y="70"/>
                  </a:cubicBezTo>
                  <a:cubicBezTo>
                    <a:pt x="49" y="70"/>
                    <a:pt x="68" y="51"/>
                    <a:pt x="68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8" y="28"/>
                    <a:pt x="79" y="25"/>
                    <a:pt x="77" y="23"/>
                  </a:cubicBezTo>
                  <a:close/>
                </a:path>
              </a:pathLst>
            </a:custGeom>
            <a:solidFill>
              <a:srgbClr val="21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xmlns="" id="{6A03B0AD-D56F-477E-BBBD-27F645AE6AD2}"/>
              </a:ext>
            </a:extLst>
          </p:cNvPr>
          <p:cNvGrpSpPr/>
          <p:nvPr/>
        </p:nvGrpSpPr>
        <p:grpSpPr>
          <a:xfrm>
            <a:off x="7258071" y="342900"/>
            <a:ext cx="1280438" cy="2436524"/>
            <a:chOff x="14223899" y="3947916"/>
            <a:chExt cx="1874688" cy="3567309"/>
          </a:xfrm>
        </p:grpSpPr>
        <p:sp>
          <p:nvSpPr>
            <p:cNvPr id="168" name="Oval 214">
              <a:extLst>
                <a:ext uri="{FF2B5EF4-FFF2-40B4-BE49-F238E27FC236}">
                  <a16:creationId xmlns:a16="http://schemas.microsoft.com/office/drawing/2014/main" xmlns="" id="{AC679C09-F0AB-4166-8BF6-F4DA5B543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3899" y="6884987"/>
              <a:ext cx="628650" cy="630238"/>
            </a:xfrm>
            <a:prstGeom prst="ellipse">
              <a:avLst/>
            </a:prstGeom>
            <a:solidFill>
              <a:srgbClr val="04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215">
              <a:extLst>
                <a:ext uri="{FF2B5EF4-FFF2-40B4-BE49-F238E27FC236}">
                  <a16:creationId xmlns:a16="http://schemas.microsoft.com/office/drawing/2014/main" xmlns="" id="{ED706ABA-15D2-42EC-9A1B-FE982A9AB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3899" y="6884987"/>
              <a:ext cx="522288" cy="525463"/>
            </a:xfrm>
            <a:custGeom>
              <a:avLst/>
              <a:gdLst>
                <a:gd name="T0" fmla="*/ 83 w 138"/>
                <a:gd name="T1" fmla="*/ 0 h 139"/>
                <a:gd name="T2" fmla="*/ 0 w 138"/>
                <a:gd name="T3" fmla="*/ 83 h 139"/>
                <a:gd name="T4" fmla="*/ 21 w 138"/>
                <a:gd name="T5" fmla="*/ 139 h 139"/>
                <a:gd name="T6" fmla="*/ 138 w 138"/>
                <a:gd name="T7" fmla="*/ 21 h 139"/>
                <a:gd name="T8" fmla="*/ 83 w 13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9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05"/>
                    <a:pt x="8" y="124"/>
                    <a:pt x="21" y="139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23" y="8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21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216">
              <a:extLst>
                <a:ext uri="{FF2B5EF4-FFF2-40B4-BE49-F238E27FC236}">
                  <a16:creationId xmlns:a16="http://schemas.microsoft.com/office/drawing/2014/main" xmlns="" id="{640861C6-FDCA-4F60-A29A-B2512CE6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774" y="6926262"/>
              <a:ext cx="320675" cy="539750"/>
            </a:xfrm>
            <a:custGeom>
              <a:avLst/>
              <a:gdLst>
                <a:gd name="T0" fmla="*/ 60 w 85"/>
                <a:gd name="T1" fmla="*/ 69 h 143"/>
                <a:gd name="T2" fmla="*/ 37 w 85"/>
                <a:gd name="T3" fmla="*/ 79 h 143"/>
                <a:gd name="T4" fmla="*/ 28 w 85"/>
                <a:gd name="T5" fmla="*/ 53 h 143"/>
                <a:gd name="T6" fmla="*/ 56 w 85"/>
                <a:gd name="T7" fmla="*/ 53 h 143"/>
                <a:gd name="T8" fmla="*/ 76 w 85"/>
                <a:gd name="T9" fmla="*/ 28 h 143"/>
                <a:gd name="T10" fmla="*/ 76 w 85"/>
                <a:gd name="T11" fmla="*/ 18 h 143"/>
                <a:gd name="T12" fmla="*/ 38 w 85"/>
                <a:gd name="T13" fmla="*/ 0 h 143"/>
                <a:gd name="T14" fmla="*/ 0 w 85"/>
                <a:gd name="T15" fmla="*/ 46 h 143"/>
                <a:gd name="T16" fmla="*/ 15 w 85"/>
                <a:gd name="T17" fmla="*/ 79 h 143"/>
                <a:gd name="T18" fmla="*/ 34 w 85"/>
                <a:gd name="T19" fmla="*/ 95 h 143"/>
                <a:gd name="T20" fmla="*/ 60 w 85"/>
                <a:gd name="T21" fmla="*/ 143 h 143"/>
                <a:gd name="T22" fmla="*/ 69 w 85"/>
                <a:gd name="T23" fmla="*/ 143 h 143"/>
                <a:gd name="T24" fmla="*/ 85 w 85"/>
                <a:gd name="T25" fmla="*/ 95 h 143"/>
                <a:gd name="T26" fmla="*/ 60 w 85"/>
                <a:gd name="T27" fmla="*/ 6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43">
                  <a:moveTo>
                    <a:pt x="60" y="6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0" y="10"/>
                    <a:pt x="7" y="26"/>
                    <a:pt x="0" y="46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85" y="95"/>
                    <a:pt x="85" y="95"/>
                    <a:pt x="85" y="95"/>
                  </a:cubicBezTo>
                  <a:lnTo>
                    <a:pt x="60" y="69"/>
                  </a:lnTo>
                  <a:close/>
                </a:path>
              </a:pathLst>
            </a:custGeom>
            <a:solidFill>
              <a:srgbClr val="17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217">
              <a:extLst>
                <a:ext uri="{FF2B5EF4-FFF2-40B4-BE49-F238E27FC236}">
                  <a16:creationId xmlns:a16="http://schemas.microsoft.com/office/drawing/2014/main" xmlns="" id="{46AF5540-3A0F-4A44-A425-140138E1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774" y="6926262"/>
              <a:ext cx="287338" cy="396875"/>
            </a:xfrm>
            <a:custGeom>
              <a:avLst/>
              <a:gdLst>
                <a:gd name="T0" fmla="*/ 60 w 76"/>
                <a:gd name="T1" fmla="*/ 69 h 105"/>
                <a:gd name="T2" fmla="*/ 37 w 76"/>
                <a:gd name="T3" fmla="*/ 79 h 105"/>
                <a:gd name="T4" fmla="*/ 28 w 76"/>
                <a:gd name="T5" fmla="*/ 53 h 105"/>
                <a:gd name="T6" fmla="*/ 56 w 76"/>
                <a:gd name="T7" fmla="*/ 53 h 105"/>
                <a:gd name="T8" fmla="*/ 76 w 76"/>
                <a:gd name="T9" fmla="*/ 28 h 105"/>
                <a:gd name="T10" fmla="*/ 76 w 76"/>
                <a:gd name="T11" fmla="*/ 18 h 105"/>
                <a:gd name="T12" fmla="*/ 38 w 76"/>
                <a:gd name="T13" fmla="*/ 0 h 105"/>
                <a:gd name="T14" fmla="*/ 0 w 76"/>
                <a:gd name="T15" fmla="*/ 46 h 105"/>
                <a:gd name="T16" fmla="*/ 15 w 76"/>
                <a:gd name="T17" fmla="*/ 79 h 105"/>
                <a:gd name="T18" fmla="*/ 34 w 76"/>
                <a:gd name="T19" fmla="*/ 95 h 105"/>
                <a:gd name="T20" fmla="*/ 39 w 76"/>
                <a:gd name="T21" fmla="*/ 105 h 105"/>
                <a:gd name="T22" fmla="*/ 67 w 76"/>
                <a:gd name="T23" fmla="*/ 77 h 105"/>
                <a:gd name="T24" fmla="*/ 60 w 76"/>
                <a:gd name="T25" fmla="*/ 6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5">
                  <a:moveTo>
                    <a:pt x="60" y="6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0" y="10"/>
                    <a:pt x="7" y="26"/>
                    <a:pt x="0" y="46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0" y="69"/>
                  </a:lnTo>
                  <a:close/>
                </a:path>
              </a:pathLst>
            </a:custGeom>
            <a:solidFill>
              <a:srgbClr val="8CE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218">
              <a:extLst>
                <a:ext uri="{FF2B5EF4-FFF2-40B4-BE49-F238E27FC236}">
                  <a16:creationId xmlns:a16="http://schemas.microsoft.com/office/drawing/2014/main" xmlns="" id="{75EE219C-E7ED-42C2-8A2C-6B312783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9662" y="6921500"/>
              <a:ext cx="242888" cy="563563"/>
            </a:xfrm>
            <a:custGeom>
              <a:avLst/>
              <a:gdLst>
                <a:gd name="T0" fmla="*/ 64 w 64"/>
                <a:gd name="T1" fmla="*/ 73 h 149"/>
                <a:gd name="T2" fmla="*/ 21 w 64"/>
                <a:gd name="T3" fmla="*/ 0 h 149"/>
                <a:gd name="T4" fmla="*/ 0 w 64"/>
                <a:gd name="T5" fmla="*/ 35 h 149"/>
                <a:gd name="T6" fmla="*/ 16 w 64"/>
                <a:gd name="T7" fmla="*/ 45 h 149"/>
                <a:gd name="T8" fmla="*/ 32 w 64"/>
                <a:gd name="T9" fmla="*/ 32 h 149"/>
                <a:gd name="T10" fmla="*/ 42 w 64"/>
                <a:gd name="T11" fmla="*/ 45 h 149"/>
                <a:gd name="T12" fmla="*/ 51 w 64"/>
                <a:gd name="T13" fmla="*/ 45 h 149"/>
                <a:gd name="T14" fmla="*/ 51 w 64"/>
                <a:gd name="T15" fmla="*/ 54 h 149"/>
                <a:gd name="T16" fmla="*/ 19 w 64"/>
                <a:gd name="T17" fmla="*/ 51 h 149"/>
                <a:gd name="T18" fmla="*/ 6 w 64"/>
                <a:gd name="T19" fmla="*/ 70 h 149"/>
                <a:gd name="T20" fmla="*/ 0 w 64"/>
                <a:gd name="T21" fmla="*/ 105 h 149"/>
                <a:gd name="T22" fmla="*/ 13 w 64"/>
                <a:gd name="T23" fmla="*/ 121 h 149"/>
                <a:gd name="T24" fmla="*/ 15 w 64"/>
                <a:gd name="T25" fmla="*/ 149 h 149"/>
                <a:gd name="T26" fmla="*/ 64 w 64"/>
                <a:gd name="T27" fmla="*/ 7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49">
                  <a:moveTo>
                    <a:pt x="64" y="73"/>
                  </a:moveTo>
                  <a:cubicBezTo>
                    <a:pt x="64" y="42"/>
                    <a:pt x="47" y="14"/>
                    <a:pt x="2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44" y="136"/>
                    <a:pt x="64" y="107"/>
                    <a:pt x="64" y="73"/>
                  </a:cubicBezTo>
                  <a:close/>
                </a:path>
              </a:pathLst>
            </a:custGeom>
            <a:solidFill>
              <a:srgbClr val="17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219">
              <a:extLst>
                <a:ext uri="{FF2B5EF4-FFF2-40B4-BE49-F238E27FC236}">
                  <a16:creationId xmlns:a16="http://schemas.microsoft.com/office/drawing/2014/main" xmlns="" id="{7EAD2FDA-9E5F-474D-BAA6-B784AEB08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9662" y="6921500"/>
              <a:ext cx="136525" cy="152400"/>
            </a:xfrm>
            <a:custGeom>
              <a:avLst/>
              <a:gdLst>
                <a:gd name="T0" fmla="*/ 0 w 36"/>
                <a:gd name="T1" fmla="*/ 35 h 40"/>
                <a:gd name="T2" fmla="*/ 8 w 36"/>
                <a:gd name="T3" fmla="*/ 40 h 40"/>
                <a:gd name="T4" fmla="*/ 36 w 36"/>
                <a:gd name="T5" fmla="*/ 11 h 40"/>
                <a:gd name="T6" fmla="*/ 21 w 36"/>
                <a:gd name="T7" fmla="*/ 0 h 40"/>
                <a:gd name="T8" fmla="*/ 0 w 36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35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7"/>
                    <a:pt x="26" y="3"/>
                    <a:pt x="21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8CE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Oval 220">
              <a:extLst>
                <a:ext uri="{FF2B5EF4-FFF2-40B4-BE49-F238E27FC236}">
                  <a16:creationId xmlns:a16="http://schemas.microsoft.com/office/drawing/2014/main" xmlns="" id="{C864885B-E568-4346-9350-3CD3079E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0988" y="3947916"/>
              <a:ext cx="385764" cy="385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221">
              <a:extLst>
                <a:ext uri="{FF2B5EF4-FFF2-40B4-BE49-F238E27FC236}">
                  <a16:creationId xmlns:a16="http://schemas.microsoft.com/office/drawing/2014/main" xmlns="" id="{466BF344-0AF0-4ACD-AE19-84176C36F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2525" y="5041174"/>
              <a:ext cx="246062" cy="257175"/>
            </a:xfrm>
            <a:custGeom>
              <a:avLst/>
              <a:gdLst>
                <a:gd name="T0" fmla="*/ 1 w 65"/>
                <a:gd name="T1" fmla="*/ 32 h 68"/>
                <a:gd name="T2" fmla="*/ 4 w 65"/>
                <a:gd name="T3" fmla="*/ 34 h 68"/>
                <a:gd name="T4" fmla="*/ 15 w 65"/>
                <a:gd name="T5" fmla="*/ 34 h 68"/>
                <a:gd name="T6" fmla="*/ 15 w 65"/>
                <a:gd name="T7" fmla="*/ 64 h 68"/>
                <a:gd name="T8" fmla="*/ 20 w 65"/>
                <a:gd name="T9" fmla="*/ 68 h 68"/>
                <a:gd name="T10" fmla="*/ 45 w 65"/>
                <a:gd name="T11" fmla="*/ 68 h 68"/>
                <a:gd name="T12" fmla="*/ 49 w 65"/>
                <a:gd name="T13" fmla="*/ 64 h 68"/>
                <a:gd name="T14" fmla="*/ 49 w 65"/>
                <a:gd name="T15" fmla="*/ 34 h 68"/>
                <a:gd name="T16" fmla="*/ 60 w 65"/>
                <a:gd name="T17" fmla="*/ 34 h 68"/>
                <a:gd name="T18" fmla="*/ 64 w 65"/>
                <a:gd name="T19" fmla="*/ 32 h 68"/>
                <a:gd name="T20" fmla="*/ 63 w 65"/>
                <a:gd name="T21" fmla="*/ 27 h 68"/>
                <a:gd name="T22" fmla="*/ 35 w 65"/>
                <a:gd name="T23" fmla="*/ 2 h 68"/>
                <a:gd name="T24" fmla="*/ 29 w 65"/>
                <a:gd name="T25" fmla="*/ 2 h 68"/>
                <a:gd name="T26" fmla="*/ 1 w 65"/>
                <a:gd name="T27" fmla="*/ 27 h 68"/>
                <a:gd name="T28" fmla="*/ 1 w 65"/>
                <a:gd name="T29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8">
                  <a:moveTo>
                    <a:pt x="1" y="32"/>
                  </a:moveTo>
                  <a:cubicBezTo>
                    <a:pt x="1" y="33"/>
                    <a:pt x="3" y="34"/>
                    <a:pt x="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6"/>
                    <a:pt x="17" y="68"/>
                    <a:pt x="20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68"/>
                    <a:pt x="49" y="66"/>
                    <a:pt x="49" y="6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2" y="34"/>
                    <a:pt x="63" y="33"/>
                    <a:pt x="64" y="32"/>
                  </a:cubicBezTo>
                  <a:cubicBezTo>
                    <a:pt x="65" y="30"/>
                    <a:pt x="64" y="28"/>
                    <a:pt x="63" y="27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0"/>
                    <a:pt x="31" y="0"/>
                    <a:pt x="29" y="2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30"/>
                    <a:pt x="1" y="32"/>
                  </a:cubicBezTo>
                  <a:close/>
                </a:path>
              </a:pathLst>
            </a:custGeom>
            <a:solidFill>
              <a:srgbClr val="2875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C355B72F-955D-49F6-A9DC-818851EAE894}"/>
              </a:ext>
            </a:extLst>
          </p:cNvPr>
          <p:cNvSpPr/>
          <p:nvPr/>
        </p:nvSpPr>
        <p:spPr>
          <a:xfrm>
            <a:off x="1455536" y="2559212"/>
            <a:ext cx="1127213" cy="1783304"/>
          </a:xfrm>
          <a:custGeom>
            <a:avLst/>
            <a:gdLst>
              <a:gd name="connsiteX0" fmla="*/ 1 w 1239935"/>
              <a:gd name="connsiteY0" fmla="*/ 0 h 1961634"/>
              <a:gd name="connsiteX1" fmla="*/ 1239935 w 1239935"/>
              <a:gd name="connsiteY1" fmla="*/ 0 h 1961634"/>
              <a:gd name="connsiteX2" fmla="*/ 1239935 w 1239935"/>
              <a:gd name="connsiteY2" fmla="*/ 1776965 h 1961634"/>
              <a:gd name="connsiteX3" fmla="*/ 1239934 w 1239935"/>
              <a:gd name="connsiteY3" fmla="*/ 1776965 h 1961634"/>
              <a:gd name="connsiteX4" fmla="*/ 1239934 w 1239935"/>
              <a:gd name="connsiteY4" fmla="*/ 1776966 h 1961634"/>
              <a:gd name="connsiteX5" fmla="*/ 619967 w 1239935"/>
              <a:gd name="connsiteY5" fmla="*/ 1961634 h 1961634"/>
              <a:gd name="connsiteX6" fmla="*/ 0 w 1239935"/>
              <a:gd name="connsiteY6" fmla="*/ 1776966 h 1961634"/>
              <a:gd name="connsiteX7" fmla="*/ 1 w 1239935"/>
              <a:gd name="connsiteY7" fmla="*/ 1776963 h 19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935" h="1961634">
                <a:moveTo>
                  <a:pt x="1" y="0"/>
                </a:moveTo>
                <a:lnTo>
                  <a:pt x="1239935" y="0"/>
                </a:lnTo>
                <a:lnTo>
                  <a:pt x="1239935" y="1776965"/>
                </a:lnTo>
                <a:lnTo>
                  <a:pt x="1239934" y="1776965"/>
                </a:lnTo>
                <a:lnTo>
                  <a:pt x="1239934" y="1776966"/>
                </a:lnTo>
                <a:cubicBezTo>
                  <a:pt x="1239934" y="1878955"/>
                  <a:pt x="962365" y="1961634"/>
                  <a:pt x="619967" y="1961634"/>
                </a:cubicBezTo>
                <a:cubicBezTo>
                  <a:pt x="277569" y="1961634"/>
                  <a:pt x="0" y="1878955"/>
                  <a:pt x="0" y="1776966"/>
                </a:cubicBezTo>
                <a:lnTo>
                  <a:pt x="1" y="1776963"/>
                </a:lnTo>
                <a:close/>
              </a:path>
            </a:pathLst>
          </a:custGeom>
          <a:gradFill>
            <a:gsLst>
              <a:gs pos="46000">
                <a:srgbClr val="D0EBF8">
                  <a:alpha val="0"/>
                </a:srgbClr>
              </a:gs>
              <a:gs pos="100000">
                <a:srgbClr val="2875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6" name="Picture 65" descr="innovationbed 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85900" cy="1485900"/>
          </a:xfrm>
          <a:prstGeom prst="rect">
            <a:avLst/>
          </a:prstGeom>
        </p:spPr>
      </p:pic>
      <p:pic>
        <p:nvPicPr>
          <p:cNvPr id="67" name="Picture 66" descr="amosinnovationb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97602" y="2900364"/>
            <a:ext cx="1674174" cy="1110535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43517" y="2244208"/>
            <a:ext cx="33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Bodoni MT" pitchFamily="18" charset="0"/>
                <a:cs typeface="Calibri" panose="020F0502020204030204" pitchFamily="34" charset="0"/>
              </a:rPr>
              <a:t>Amos Emmanuel </a:t>
            </a:r>
            <a:r>
              <a:rPr lang="en-US" b="1" dirty="0" err="1" smtClean="0">
                <a:latin typeface="Bodoni MT" pitchFamily="18" charset="0"/>
                <a:cs typeface="Calibri" panose="020F0502020204030204" pitchFamily="34" charset="0"/>
              </a:rPr>
              <a:t>mNCS</a:t>
            </a:r>
            <a:r>
              <a:rPr lang="en-US" b="1" dirty="0" smtClean="0">
                <a:latin typeface="Bodoni MT" pitchFamily="18" charset="0"/>
                <a:cs typeface="Calibri" panose="020F0502020204030204" pitchFamily="34" charset="0"/>
              </a:rPr>
              <a:t>, FIIM</a:t>
            </a:r>
          </a:p>
          <a:p>
            <a:pPr algn="ctr"/>
            <a:r>
              <a:rPr lang="en-US" b="1" dirty="0" smtClean="0">
                <a:latin typeface="Bodoni MT" pitchFamily="18" charset="0"/>
                <a:cs typeface="Calibri" panose="020F0502020204030204" pitchFamily="34" charset="0"/>
              </a:rPr>
              <a:t>President, </a:t>
            </a:r>
            <a:r>
              <a:rPr lang="en-US" b="1" dirty="0" err="1" smtClean="0">
                <a:latin typeface="Bodoni MT" pitchFamily="18" charset="0"/>
                <a:cs typeface="Calibri" panose="020F0502020204030204" pitchFamily="34" charset="0"/>
              </a:rPr>
              <a:t>Programos</a:t>
            </a:r>
            <a:r>
              <a:rPr lang="en-US" b="1" dirty="0" smtClean="0">
                <a:latin typeface="Bodoni MT" pitchFamily="18" charset="0"/>
                <a:cs typeface="Calibri" panose="020F0502020204030204" pitchFamily="34" charset="0"/>
              </a:rPr>
              <a:t> Foundation</a:t>
            </a:r>
            <a:endParaRPr lang="en-US" b="1" dirty="0">
              <a:latin typeface="Bodoni MT" pitchFamily="18" charset="0"/>
              <a:cs typeface="Calibri" panose="020F0502020204030204" pitchFamily="34" charset="0"/>
            </a:endParaRPr>
          </a:p>
        </p:txBody>
      </p:sp>
      <p:pic>
        <p:nvPicPr>
          <p:cNvPr id="69" name="Picture 68" descr="periscop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495" y="1285874"/>
            <a:ext cx="1475528" cy="1133474"/>
          </a:xfrm>
          <a:prstGeom prst="rect">
            <a:avLst/>
          </a:prstGeom>
        </p:spPr>
      </p:pic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1845331" y="4056417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4583768" y="2637192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2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7407930" y="4518379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xmlns="" id="{22157B45-F4CB-486B-96BF-D5A4BA66A9FB}"/>
              </a:ext>
            </a:extLst>
          </p:cNvPr>
          <p:cNvSpPr txBox="1">
            <a:spLocks/>
          </p:cNvSpPr>
          <p:nvPr/>
        </p:nvSpPr>
        <p:spPr>
          <a:xfrm>
            <a:off x="10122556" y="3161067"/>
            <a:ext cx="37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64" name="Picture 63" descr="BEAMINGPOWER_TOU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5875" y="1271587"/>
            <a:ext cx="1114426" cy="11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619</Words>
  <Application>Microsoft Office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Bodoni MT</vt:lpstr>
      <vt:lpstr>Calibri</vt:lpstr>
      <vt:lpstr>Calibri Light</vt:lpstr>
      <vt:lpstr>Century Gothic</vt:lpstr>
      <vt:lpstr>Office Theme</vt:lpstr>
      <vt:lpstr>=&gt; Presented by: Amos Emmanuel mNCS Founder, Programos Foundation</vt:lpstr>
      <vt:lpstr>TECH-SCOUTING AND PROMOTION  OF HIGH-VALUE INNOVATION </vt:lpstr>
      <vt:lpstr>Innovation = Creativity + STEM + Entrepreneurship</vt:lpstr>
      <vt:lpstr>TECH-SCOUTING AND PROMOTION  OF HIGH-VALUE INNOVATION </vt:lpstr>
      <vt:lpstr>TECH-SCOUTING AND PROMOTION  OF HIGH-VALUE INNOVATION </vt:lpstr>
      <vt:lpstr>TECH-SCOUTING AND PROMOTION  OF HIGH-VALUE INNOVATION </vt:lpstr>
      <vt:lpstr>How are people responding /1… ?</vt:lpstr>
      <vt:lpstr>How are people responding /2… ?</vt:lpstr>
      <vt:lpstr>1st Entrepreneurs’ Digital Festival 2020</vt:lpstr>
      <vt:lpstr>How are people responding /3… ?</vt:lpstr>
      <vt:lpstr>Recent Actions that we have influenced in a pandemic …</vt:lpstr>
      <vt:lpstr>How do we earn our credibility … ?</vt:lpstr>
      <vt:lpstr>Prosperity from Innovation … ?</vt:lpstr>
      <vt:lpstr>-THANK YOU-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Rare</dc:creator>
  <cp:lastModifiedBy>DBM-GIFMIS</cp:lastModifiedBy>
  <cp:revision>129</cp:revision>
  <dcterms:created xsi:type="dcterms:W3CDTF">2020-04-27T09:42:01Z</dcterms:created>
  <dcterms:modified xsi:type="dcterms:W3CDTF">2020-06-25T14:28:56Z</dcterms:modified>
</cp:coreProperties>
</file>